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5" r:id="rId5"/>
    <p:sldId id="259" r:id="rId6"/>
    <p:sldId id="260" r:id="rId7"/>
    <p:sldId id="271" r:id="rId8"/>
    <p:sldId id="276" r:id="rId9"/>
    <p:sldId id="262" r:id="rId10"/>
    <p:sldId id="272" r:id="rId11"/>
    <p:sldId id="263" r:id="rId12"/>
    <p:sldId id="277" r:id="rId13"/>
    <p:sldId id="265" r:id="rId14"/>
    <p:sldId id="267" r:id="rId15"/>
    <p:sldId id="266" r:id="rId16"/>
    <p:sldId id="281" r:id="rId17"/>
    <p:sldId id="286" r:id="rId18"/>
    <p:sldId id="282" r:id="rId19"/>
    <p:sldId id="283" r:id="rId20"/>
    <p:sldId id="270" r:id="rId21"/>
    <p:sldId id="279" r:id="rId22"/>
    <p:sldId id="274" r:id="rId23"/>
    <p:sldId id="273" r:id="rId2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A9C2"/>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Средний стиль 1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2718" autoAdjust="0"/>
  </p:normalViewPr>
  <p:slideViewPr>
    <p:cSldViewPr>
      <p:cViewPr varScale="1">
        <p:scale>
          <a:sx n="67" d="100"/>
          <a:sy n="67" d="100"/>
        </p:scale>
        <p:origin x="-1476"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4052AF10-B8FF-4561-9C6F-691CC78C1100}" type="datetimeFigureOut">
              <a:rPr lang="ru-RU"/>
              <a:pPr>
                <a:defRPr/>
              </a:pPr>
              <a:t>23.03.2020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2059D3D-8EFF-4061-B636-1B24B6A4EAAD}" type="slidenum">
              <a:rPr lang="ru-RU"/>
              <a:pPr>
                <a:defRPr/>
              </a:pPr>
              <a:t>‹#›</a:t>
            </a:fld>
            <a:endParaRPr lang="ru-RU"/>
          </a:p>
        </p:txBody>
      </p:sp>
    </p:spTree>
    <p:extLst>
      <p:ext uri="{BB962C8B-B14F-4D97-AF65-F5344CB8AC3E}">
        <p14:creationId xmlns="" xmlns:p14="http://schemas.microsoft.com/office/powerpoint/2010/main" val="3638039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9B329B01-4908-4268-AA51-DE3372536C0A}" type="datetimeFigureOut">
              <a:rPr lang="ru-RU"/>
              <a:pPr>
                <a:defRPr/>
              </a:pPr>
              <a:t>23.03.2020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F2D0E8D-49E5-46A8-B379-D7DC48A4A65D}" type="slidenum">
              <a:rPr lang="ru-RU"/>
              <a:pPr>
                <a:defRPr/>
              </a:pPr>
              <a:t>‹#›</a:t>
            </a:fld>
            <a:endParaRPr lang="ru-RU"/>
          </a:p>
        </p:txBody>
      </p:sp>
    </p:spTree>
    <p:extLst>
      <p:ext uri="{BB962C8B-B14F-4D97-AF65-F5344CB8AC3E}">
        <p14:creationId xmlns="" xmlns:p14="http://schemas.microsoft.com/office/powerpoint/2010/main" val="1902307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B9F44115-469B-4F0D-BF8C-E6A13E05BA7B}" type="datetimeFigureOut">
              <a:rPr lang="ru-RU"/>
              <a:pPr>
                <a:defRPr/>
              </a:pPr>
              <a:t>23.03.2020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33A1A676-3F54-4F43-B510-2952353730A3}" type="slidenum">
              <a:rPr lang="ru-RU"/>
              <a:pPr>
                <a:defRPr/>
              </a:pPr>
              <a:t>‹#›</a:t>
            </a:fld>
            <a:endParaRPr lang="ru-RU"/>
          </a:p>
        </p:txBody>
      </p:sp>
    </p:spTree>
    <p:extLst>
      <p:ext uri="{BB962C8B-B14F-4D97-AF65-F5344CB8AC3E}">
        <p14:creationId xmlns="" xmlns:p14="http://schemas.microsoft.com/office/powerpoint/2010/main" val="3944810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02E52D53-64A7-474B-B8DA-71AB9AC7F184}" type="datetimeFigureOut">
              <a:rPr lang="ru-RU"/>
              <a:pPr>
                <a:defRPr/>
              </a:pPr>
              <a:t>23.03.2020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9DEE5B1-F4D8-48EC-8BC0-3D672D21FD32}" type="slidenum">
              <a:rPr lang="ru-RU"/>
              <a:pPr>
                <a:defRPr/>
              </a:pPr>
              <a:t>‹#›</a:t>
            </a:fld>
            <a:endParaRPr lang="ru-RU"/>
          </a:p>
        </p:txBody>
      </p:sp>
    </p:spTree>
    <p:extLst>
      <p:ext uri="{BB962C8B-B14F-4D97-AF65-F5344CB8AC3E}">
        <p14:creationId xmlns="" xmlns:p14="http://schemas.microsoft.com/office/powerpoint/2010/main" val="1228487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47685578-194C-4F90-B68C-4A33CF6E4E1D}" type="datetimeFigureOut">
              <a:rPr lang="ru-RU"/>
              <a:pPr>
                <a:defRPr/>
              </a:pPr>
              <a:t>23.03.2020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9C0B85F-5B98-4A1E-A3C5-6C669C4CC637}" type="slidenum">
              <a:rPr lang="ru-RU"/>
              <a:pPr>
                <a:defRPr/>
              </a:pPr>
              <a:t>‹#›</a:t>
            </a:fld>
            <a:endParaRPr lang="ru-RU"/>
          </a:p>
        </p:txBody>
      </p:sp>
    </p:spTree>
    <p:extLst>
      <p:ext uri="{BB962C8B-B14F-4D97-AF65-F5344CB8AC3E}">
        <p14:creationId xmlns="" xmlns:p14="http://schemas.microsoft.com/office/powerpoint/2010/main" val="3815275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181CD978-BF2C-4350-8E51-A1BBE00166B8}" type="datetimeFigureOut">
              <a:rPr lang="ru-RU"/>
              <a:pPr>
                <a:defRPr/>
              </a:pPr>
              <a:t>23.03.2020</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D4943088-7AAA-4F2F-BBE6-33C9FE3E5EBB}" type="slidenum">
              <a:rPr lang="ru-RU"/>
              <a:pPr>
                <a:defRPr/>
              </a:pPr>
              <a:t>‹#›</a:t>
            </a:fld>
            <a:endParaRPr lang="ru-RU"/>
          </a:p>
        </p:txBody>
      </p:sp>
    </p:spTree>
    <p:extLst>
      <p:ext uri="{BB962C8B-B14F-4D97-AF65-F5344CB8AC3E}">
        <p14:creationId xmlns="" xmlns:p14="http://schemas.microsoft.com/office/powerpoint/2010/main" val="2514784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5BF952C7-ABA2-40A2-95EA-2A8766AAD830}" type="datetimeFigureOut">
              <a:rPr lang="ru-RU"/>
              <a:pPr>
                <a:defRPr/>
              </a:pPr>
              <a:t>23.03.2020</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FFC534F8-9D8E-4FC9-AE64-534AF063AC2D}" type="slidenum">
              <a:rPr lang="ru-RU"/>
              <a:pPr>
                <a:defRPr/>
              </a:pPr>
              <a:t>‹#›</a:t>
            </a:fld>
            <a:endParaRPr lang="ru-RU"/>
          </a:p>
        </p:txBody>
      </p:sp>
    </p:spTree>
    <p:extLst>
      <p:ext uri="{BB962C8B-B14F-4D97-AF65-F5344CB8AC3E}">
        <p14:creationId xmlns="" xmlns:p14="http://schemas.microsoft.com/office/powerpoint/2010/main" val="777818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A014953E-7D2F-4277-98EB-C1D3D365FF80}" type="datetimeFigureOut">
              <a:rPr lang="ru-RU"/>
              <a:pPr>
                <a:defRPr/>
              </a:pPr>
              <a:t>23.03.2020</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E5E68CBA-74CA-4AAA-9571-DE3A37AEB431}" type="slidenum">
              <a:rPr lang="ru-RU"/>
              <a:pPr>
                <a:defRPr/>
              </a:pPr>
              <a:t>‹#›</a:t>
            </a:fld>
            <a:endParaRPr lang="ru-RU"/>
          </a:p>
        </p:txBody>
      </p:sp>
    </p:spTree>
    <p:extLst>
      <p:ext uri="{BB962C8B-B14F-4D97-AF65-F5344CB8AC3E}">
        <p14:creationId xmlns="" xmlns:p14="http://schemas.microsoft.com/office/powerpoint/2010/main" val="4246418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963567A5-E16F-4855-8A0F-867FB3E43905}" type="datetimeFigureOut">
              <a:rPr lang="ru-RU"/>
              <a:pPr>
                <a:defRPr/>
              </a:pPr>
              <a:t>23.03.2020</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F6FE0E5F-A500-4A02-AA01-1C1A499ACB52}" type="slidenum">
              <a:rPr lang="ru-RU"/>
              <a:pPr>
                <a:defRPr/>
              </a:pPr>
              <a:t>‹#›</a:t>
            </a:fld>
            <a:endParaRPr lang="ru-RU"/>
          </a:p>
        </p:txBody>
      </p:sp>
    </p:spTree>
    <p:extLst>
      <p:ext uri="{BB962C8B-B14F-4D97-AF65-F5344CB8AC3E}">
        <p14:creationId xmlns="" xmlns:p14="http://schemas.microsoft.com/office/powerpoint/2010/main" val="921645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F95F5789-8B85-4FF5-892E-7BC7A48F9B0F}" type="datetimeFigureOut">
              <a:rPr lang="ru-RU"/>
              <a:pPr>
                <a:defRPr/>
              </a:pPr>
              <a:t>23.03.2020</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D3C9B4B2-153C-438C-993D-EB6F84B5EF5D}" type="slidenum">
              <a:rPr lang="ru-RU"/>
              <a:pPr>
                <a:defRPr/>
              </a:pPr>
              <a:t>‹#›</a:t>
            </a:fld>
            <a:endParaRPr lang="ru-RU"/>
          </a:p>
        </p:txBody>
      </p:sp>
    </p:spTree>
    <p:extLst>
      <p:ext uri="{BB962C8B-B14F-4D97-AF65-F5344CB8AC3E}">
        <p14:creationId xmlns="" xmlns:p14="http://schemas.microsoft.com/office/powerpoint/2010/main" val="3035833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ABEFCD2B-2A81-4FA0-B4C4-A6C9B4AD65CC}" type="datetimeFigureOut">
              <a:rPr lang="ru-RU"/>
              <a:pPr>
                <a:defRPr/>
              </a:pPr>
              <a:t>23.03.2020</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2C70A992-5CFC-42EB-AE10-BE96FD2B22EF}" type="slidenum">
              <a:rPr lang="ru-RU"/>
              <a:pPr>
                <a:defRPr/>
              </a:pPr>
              <a:t>‹#›</a:t>
            </a:fld>
            <a:endParaRPr lang="ru-RU"/>
          </a:p>
        </p:txBody>
      </p:sp>
    </p:spTree>
    <p:extLst>
      <p:ext uri="{BB962C8B-B14F-4D97-AF65-F5344CB8AC3E}">
        <p14:creationId xmlns="" xmlns:p14="http://schemas.microsoft.com/office/powerpoint/2010/main" val="2849510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58E6D38F-B853-42E1-ABE5-96F3717F18C6}" type="datetimeFigureOut">
              <a:rPr lang="ru-RU"/>
              <a:pPr>
                <a:defRPr/>
              </a:pPr>
              <a:t>23.03.2020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AB52A63-4002-4197-8A9E-7DF37973243F}"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jpeg"/><Relationship Id="rId2" Type="http://schemas.openxmlformats.org/officeDocument/2006/relationships/image" Target="../media/image10.png"/><Relationship Id="rId1" Type="http://schemas.openxmlformats.org/officeDocument/2006/relationships/slideLayout" Target="../slideLayouts/slideLayout4.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png"/><Relationship Id="rId9" Type="http://schemas.openxmlformats.org/officeDocument/2006/relationships/image" Target="../media/image17.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5.jpeg"/><Relationship Id="rId2" Type="http://schemas.openxmlformats.org/officeDocument/2006/relationships/image" Target="../media/image12.png"/><Relationship Id="rId1" Type="http://schemas.openxmlformats.org/officeDocument/2006/relationships/slideLayout" Target="../slideLayouts/slideLayout7.xml"/><Relationship Id="rId6" Type="http://schemas.openxmlformats.org/officeDocument/2006/relationships/image" Target="../media/image18.jpeg"/><Relationship Id="rId5" Type="http://schemas.openxmlformats.org/officeDocument/2006/relationships/image" Target="../media/image13.jpe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050" name="Заголовок 1"/>
          <p:cNvSpPr>
            <a:spLocks noGrp="1"/>
          </p:cNvSpPr>
          <p:nvPr>
            <p:ph type="ctrTitle"/>
          </p:nvPr>
        </p:nvSpPr>
        <p:spPr>
          <a:xfrm>
            <a:off x="685800" y="260350"/>
            <a:ext cx="7772400" cy="1296988"/>
          </a:xfrm>
        </p:spPr>
        <p:txBody>
          <a:bodyPr/>
          <a:lstStyle/>
          <a:p>
            <a:pPr eaLnBrk="1" hangingPunct="1"/>
            <a:endParaRPr lang="ru-RU" b="1" dirty="0" smtClean="0"/>
          </a:p>
        </p:txBody>
      </p:sp>
      <p:sp>
        <p:nvSpPr>
          <p:cNvPr id="3" name="Подзаголовок 2"/>
          <p:cNvSpPr>
            <a:spLocks noGrp="1"/>
          </p:cNvSpPr>
          <p:nvPr>
            <p:ph type="subTitle" idx="1"/>
          </p:nvPr>
        </p:nvSpPr>
        <p:spPr>
          <a:xfrm>
            <a:off x="395288" y="1557338"/>
            <a:ext cx="8353425" cy="2808287"/>
          </a:xfrm>
        </p:spPr>
        <p:txBody>
          <a:bodyPr rtlCol="0">
            <a:normAutofit lnSpcReduction="10000"/>
          </a:bodyPr>
          <a:lstStyle/>
          <a:p>
            <a:pPr eaLnBrk="1" fontAlgn="auto" hangingPunct="1">
              <a:spcAft>
                <a:spcPts val="0"/>
              </a:spcAft>
              <a:buFont typeface="Arial" pitchFamily="34" charset="0"/>
              <a:buNone/>
              <a:defRPr/>
            </a:pPr>
            <a:r>
              <a:rPr lang="en-US" i="1" dirty="0">
                <a:solidFill>
                  <a:schemeClr val="tx1"/>
                </a:solidFill>
              </a:rPr>
              <a:t>Money spent on the brain is never spent in vain.</a:t>
            </a:r>
            <a:endParaRPr lang="en-US" b="1" i="1" dirty="0" smtClean="0">
              <a:solidFill>
                <a:schemeClr val="tx1"/>
              </a:solidFill>
            </a:endParaRPr>
          </a:p>
          <a:p>
            <a:pPr algn="r" eaLnBrk="1" fontAlgn="auto" hangingPunct="1">
              <a:spcAft>
                <a:spcPts val="0"/>
              </a:spcAft>
              <a:buFont typeface="Arial" pitchFamily="34" charset="0"/>
              <a:buNone/>
              <a:defRPr/>
            </a:pPr>
            <a:r>
              <a:rPr lang="en-US" i="1" dirty="0" smtClean="0">
                <a:solidFill>
                  <a:schemeClr val="tx1"/>
                </a:solidFill>
              </a:rPr>
              <a:t>(English proverb)</a:t>
            </a:r>
          </a:p>
          <a:p>
            <a:pPr eaLnBrk="1" fontAlgn="auto" hangingPunct="1">
              <a:spcAft>
                <a:spcPts val="0"/>
              </a:spcAft>
              <a:buFont typeface="Arial" pitchFamily="34" charset="0"/>
              <a:buNone/>
              <a:defRPr/>
            </a:pPr>
            <a:endParaRPr lang="en-US" b="1" dirty="0" smtClean="0">
              <a:solidFill>
                <a:schemeClr val="tx1"/>
              </a:solidFill>
            </a:endParaRPr>
          </a:p>
          <a:p>
            <a:pPr eaLnBrk="1" fontAlgn="auto" hangingPunct="1">
              <a:spcAft>
                <a:spcPts val="0"/>
              </a:spcAft>
              <a:buFont typeface="Arial" pitchFamily="34" charset="0"/>
              <a:buNone/>
              <a:defRPr/>
            </a:pPr>
            <a:r>
              <a:rPr lang="en-US" b="1" dirty="0" smtClean="0">
                <a:solidFill>
                  <a:schemeClr val="tx1"/>
                </a:solidFill>
              </a:rPr>
              <a:t>Theme: “British, American and Kazakhstan money”</a:t>
            </a:r>
            <a:endParaRPr lang="ru-RU"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Прямоугольник 3"/>
          <p:cNvSpPr>
            <a:spLocks noChangeArrowheads="1"/>
          </p:cNvSpPr>
          <p:nvPr/>
        </p:nvSpPr>
        <p:spPr bwMode="auto">
          <a:xfrm>
            <a:off x="1479550" y="1220788"/>
            <a:ext cx="1081088" cy="19383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sz="12000">
                <a:solidFill>
                  <a:srgbClr val="0070C0"/>
                </a:solidFill>
              </a:rPr>
              <a:t>$</a:t>
            </a:r>
            <a:endParaRPr lang="ru-RU" sz="12000">
              <a:solidFill>
                <a:srgbClr val="0070C0"/>
              </a:solidFill>
            </a:endParaRPr>
          </a:p>
        </p:txBody>
      </p:sp>
      <p:sp>
        <p:nvSpPr>
          <p:cNvPr id="5" name="Прямоугольник 4"/>
          <p:cNvSpPr>
            <a:spLocks noChangeArrowheads="1"/>
          </p:cNvSpPr>
          <p:nvPr/>
        </p:nvSpPr>
        <p:spPr bwMode="auto">
          <a:xfrm>
            <a:off x="7019925" y="1235075"/>
            <a:ext cx="965200" cy="1938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en-US" sz="12000">
                <a:solidFill>
                  <a:srgbClr val="FFC000"/>
                </a:solidFill>
              </a:rPr>
              <a:t>£</a:t>
            </a:r>
            <a:endParaRPr lang="ru-RU" sz="12000">
              <a:solidFill>
                <a:srgbClr val="FFC000"/>
              </a:solidFill>
            </a:endParaRPr>
          </a:p>
        </p:txBody>
      </p:sp>
      <p:sp>
        <p:nvSpPr>
          <p:cNvPr id="6" name="Прямоугольник 5"/>
          <p:cNvSpPr>
            <a:spLocks noChangeArrowheads="1"/>
          </p:cNvSpPr>
          <p:nvPr/>
        </p:nvSpPr>
        <p:spPr bwMode="auto">
          <a:xfrm>
            <a:off x="1476375" y="4311650"/>
            <a:ext cx="965200" cy="19399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en-US" sz="12000">
                <a:solidFill>
                  <a:srgbClr val="FF0000"/>
                </a:solidFill>
              </a:rPr>
              <a:t>¥</a:t>
            </a:r>
            <a:endParaRPr lang="ru-RU" sz="12000">
              <a:solidFill>
                <a:srgbClr val="FF0000"/>
              </a:solidFill>
            </a:endParaRPr>
          </a:p>
        </p:txBody>
      </p:sp>
      <p:sp>
        <p:nvSpPr>
          <p:cNvPr id="7" name="Прямоугольник 6"/>
          <p:cNvSpPr>
            <a:spLocks noChangeArrowheads="1"/>
          </p:cNvSpPr>
          <p:nvPr/>
        </p:nvSpPr>
        <p:spPr bwMode="auto">
          <a:xfrm>
            <a:off x="7019925" y="4311650"/>
            <a:ext cx="965200" cy="19399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en-US" sz="12000">
                <a:solidFill>
                  <a:srgbClr val="00B050"/>
                </a:solidFill>
              </a:rPr>
              <a:t>€</a:t>
            </a:r>
            <a:endParaRPr lang="ru-RU" sz="12000">
              <a:solidFill>
                <a:srgbClr val="00B050"/>
              </a:solidFill>
            </a:endParaRPr>
          </a:p>
        </p:txBody>
      </p:sp>
      <p:pic>
        <p:nvPicPr>
          <p:cNvPr id="1026" name="Picture 2" descr="Tenge symbol.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284663" y="3125788"/>
            <a:ext cx="952500" cy="1190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7"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1000"/>
                                        <p:tgtEl>
                                          <p:spTgt spid="5">
                                            <p:txEl>
                                              <p:pRg st="0" end="0"/>
                                            </p:txEl>
                                          </p:spTgt>
                                        </p:tgtEl>
                                      </p:cBhvr>
                                    </p:animEffect>
                                    <p:anim calcmode="lin" valueType="num">
                                      <p:cBhvr>
                                        <p:cTn id="13"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1000"/>
                                        <p:tgtEl>
                                          <p:spTgt spid="6">
                                            <p:txEl>
                                              <p:pRg st="0" end="0"/>
                                            </p:txEl>
                                          </p:spTgt>
                                        </p:tgtEl>
                                      </p:cBhvr>
                                    </p:animEffect>
                                    <p:anim calcmode="lin" valueType="num">
                                      <p:cBhvr>
                                        <p:cTn id="20"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45" presetClass="entr" presetSubtype="0" fill="hold" nodeType="clickEffect">
                                  <p:stCondLst>
                                    <p:cond delay="0"/>
                                  </p:stCondLst>
                                  <p:childTnLst>
                                    <p:set>
                                      <p:cBhvr>
                                        <p:cTn id="25" dur="1" fill="hold">
                                          <p:stCondLst>
                                            <p:cond delay="0"/>
                                          </p:stCondLst>
                                        </p:cTn>
                                        <p:tgtEl>
                                          <p:spTgt spid="7">
                                            <p:txEl>
                                              <p:pRg st="0" end="0"/>
                                            </p:txEl>
                                          </p:spTgt>
                                        </p:tgtEl>
                                        <p:attrNameLst>
                                          <p:attrName>style.visibility</p:attrName>
                                        </p:attrNameLst>
                                      </p:cBhvr>
                                      <p:to>
                                        <p:strVal val="visible"/>
                                      </p:to>
                                    </p:set>
                                    <p:animEffect transition="in" filter="fade">
                                      <p:cBhvr>
                                        <p:cTn id="26" dur="2000"/>
                                        <p:tgtEl>
                                          <p:spTgt spid="7">
                                            <p:txEl>
                                              <p:pRg st="0" end="0"/>
                                            </p:txEl>
                                          </p:spTgt>
                                        </p:tgtEl>
                                      </p:cBhvr>
                                    </p:animEffect>
                                    <p:anim calcmode="lin" valueType="num">
                                      <p:cBhvr>
                                        <p:cTn id="27" dur="2000" fill="hold"/>
                                        <p:tgtEl>
                                          <p:spTgt spid="7">
                                            <p:txEl>
                                              <p:pRg st="0" end="0"/>
                                            </p:txEl>
                                          </p:spTgt>
                                        </p:tgtEl>
                                        <p:attrNameLst>
                                          <p:attrName>ppt_w</p:attrName>
                                        </p:attrNameLst>
                                      </p:cBhvr>
                                      <p:tavLst>
                                        <p:tav tm="0" fmla="#ppt_w*sin(2.5*pi*$)">
                                          <p:val>
                                            <p:fltVal val="0"/>
                                          </p:val>
                                        </p:tav>
                                        <p:tav tm="100000">
                                          <p:val>
                                            <p:fltVal val="1"/>
                                          </p:val>
                                        </p:tav>
                                      </p:tavLst>
                                    </p:anim>
                                    <p:anim calcmode="lin" valueType="num">
                                      <p:cBhvr>
                                        <p:cTn id="28" dur="2000" fill="hold"/>
                                        <p:tgtEl>
                                          <p:spTgt spid="7">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53" presetClass="entr" presetSubtype="16" fill="hold" nodeType="clickEffect">
                                  <p:stCondLst>
                                    <p:cond delay="0"/>
                                  </p:stCondLst>
                                  <p:childTnLst>
                                    <p:set>
                                      <p:cBhvr>
                                        <p:cTn id="32" dur="1" fill="hold">
                                          <p:stCondLst>
                                            <p:cond delay="0"/>
                                          </p:stCondLst>
                                        </p:cTn>
                                        <p:tgtEl>
                                          <p:spTgt spid="1026"/>
                                        </p:tgtEl>
                                        <p:attrNameLst>
                                          <p:attrName>style.visibility</p:attrName>
                                        </p:attrNameLst>
                                      </p:cBhvr>
                                      <p:to>
                                        <p:strVal val="visible"/>
                                      </p:to>
                                    </p:set>
                                    <p:anim calcmode="lin" valueType="num">
                                      <p:cBhvr>
                                        <p:cTn id="33" dur="500" fill="hold"/>
                                        <p:tgtEl>
                                          <p:spTgt spid="1026"/>
                                        </p:tgtEl>
                                        <p:attrNameLst>
                                          <p:attrName>ppt_w</p:attrName>
                                        </p:attrNameLst>
                                      </p:cBhvr>
                                      <p:tavLst>
                                        <p:tav tm="0">
                                          <p:val>
                                            <p:fltVal val="0"/>
                                          </p:val>
                                        </p:tav>
                                        <p:tav tm="100000">
                                          <p:val>
                                            <p:strVal val="#ppt_w"/>
                                          </p:val>
                                        </p:tav>
                                      </p:tavLst>
                                    </p:anim>
                                    <p:anim calcmode="lin" valueType="num">
                                      <p:cBhvr>
                                        <p:cTn id="34" dur="500" fill="hold"/>
                                        <p:tgtEl>
                                          <p:spTgt spid="1026"/>
                                        </p:tgtEl>
                                        <p:attrNameLst>
                                          <p:attrName>ppt_h</p:attrName>
                                        </p:attrNameLst>
                                      </p:cBhvr>
                                      <p:tavLst>
                                        <p:tav tm="0">
                                          <p:val>
                                            <p:fltVal val="0"/>
                                          </p:val>
                                        </p:tav>
                                        <p:tav tm="100000">
                                          <p:val>
                                            <p:strVal val="#ppt_h"/>
                                          </p:val>
                                        </p:tav>
                                      </p:tavLst>
                                    </p:anim>
                                    <p:animEffect transition="in" filter="fade">
                                      <p:cBhvr>
                                        <p:cTn id="35"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eaLnBrk="1" fontAlgn="auto" hangingPunct="1">
              <a:spcAft>
                <a:spcPts val="0"/>
              </a:spcAft>
              <a:defRPr/>
            </a:pPr>
            <a:r>
              <a:rPr lang="en-US" b="1" dirty="0" smtClean="0"/>
              <a:t>Read the text “The national currency of Kazakhstan is </a:t>
            </a:r>
            <a:r>
              <a:rPr lang="en-US" b="1" dirty="0" err="1" smtClean="0"/>
              <a:t>tenge</a:t>
            </a:r>
            <a:r>
              <a:rPr lang="en-US" b="1" dirty="0" smtClean="0"/>
              <a:t>”</a:t>
            </a:r>
            <a:endParaRPr lang="ru-RU" b="1" dirty="0"/>
          </a:p>
        </p:txBody>
      </p:sp>
      <p:sp>
        <p:nvSpPr>
          <p:cNvPr id="3" name="Объект 2"/>
          <p:cNvSpPr>
            <a:spLocks noGrp="1"/>
          </p:cNvSpPr>
          <p:nvPr>
            <p:ph idx="1"/>
          </p:nvPr>
        </p:nvSpPr>
        <p:spPr>
          <a:xfrm>
            <a:off x="0" y="1600200"/>
            <a:ext cx="9144000" cy="4525963"/>
          </a:xfrm>
        </p:spPr>
        <p:txBody>
          <a:bodyPr rtlCol="0">
            <a:normAutofit fontScale="25000" lnSpcReduction="20000"/>
          </a:bodyPr>
          <a:lstStyle/>
          <a:p>
            <a:pPr marL="0" indent="0" algn="ctr" eaLnBrk="1" fontAlgn="auto" hangingPunct="1">
              <a:spcAft>
                <a:spcPts val="0"/>
              </a:spcAft>
              <a:buFont typeface="Arial" pitchFamily="34" charset="0"/>
              <a:buNone/>
              <a:defRPr/>
            </a:pPr>
            <a:r>
              <a:rPr lang="en-US" sz="11200" b="1" dirty="0" smtClean="0"/>
              <a:t>The </a:t>
            </a:r>
            <a:r>
              <a:rPr lang="en-US" sz="11200" b="1" dirty="0"/>
              <a:t>national currency of Kazakhstan is </a:t>
            </a:r>
            <a:r>
              <a:rPr lang="en-US" sz="11200" b="1" dirty="0" err="1" smtClean="0"/>
              <a:t>tenge</a:t>
            </a:r>
            <a:endParaRPr lang="ru-RU" sz="11200" b="1" dirty="0"/>
          </a:p>
          <a:p>
            <a:pPr marL="0" indent="0" algn="just" eaLnBrk="1" fontAlgn="auto" hangingPunct="1">
              <a:spcAft>
                <a:spcPts val="0"/>
              </a:spcAft>
              <a:buFont typeface="Arial" pitchFamily="34" charset="0"/>
              <a:buNone/>
              <a:defRPr/>
            </a:pPr>
            <a:r>
              <a:rPr lang="ru-RU" sz="9600" dirty="0" smtClean="0">
                <a:latin typeface="Times New Roman" pitchFamily="18" charset="0"/>
                <a:cs typeface="Times New Roman" pitchFamily="18" charset="0"/>
              </a:rPr>
              <a:t>   </a:t>
            </a:r>
            <a:r>
              <a:rPr lang="en-US" sz="9600" dirty="0" smtClean="0">
                <a:latin typeface="Times New Roman" pitchFamily="18" charset="0"/>
                <a:cs typeface="Times New Roman" pitchFamily="18" charset="0"/>
              </a:rPr>
              <a:t>The</a:t>
            </a:r>
            <a:r>
              <a:rPr lang="en-US" sz="9600" dirty="0">
                <a:latin typeface="Times New Roman" pitchFamily="18" charset="0"/>
                <a:cs typeface="Times New Roman" pitchFamily="18" charset="0"/>
              </a:rPr>
              <a:t> </a:t>
            </a:r>
            <a:r>
              <a:rPr lang="en-US" sz="9600" dirty="0" err="1">
                <a:latin typeface="Times New Roman" pitchFamily="18" charset="0"/>
                <a:cs typeface="Times New Roman" pitchFamily="18" charset="0"/>
              </a:rPr>
              <a:t>tenge</a:t>
            </a:r>
            <a:r>
              <a:rPr lang="en-US" sz="9600" dirty="0">
                <a:latin typeface="Times New Roman" pitchFamily="18" charset="0"/>
                <a:cs typeface="Times New Roman" pitchFamily="18" charset="0"/>
              </a:rPr>
              <a:t> is the currency of Kazakhstan. It is divided into 100 </a:t>
            </a:r>
            <a:r>
              <a:rPr lang="en-US" sz="9600" dirty="0" err="1" smtClean="0">
                <a:latin typeface="Times New Roman" pitchFamily="18" charset="0"/>
                <a:cs typeface="Times New Roman" pitchFamily="18" charset="0"/>
              </a:rPr>
              <a:t>tiin</a:t>
            </a:r>
            <a:r>
              <a:rPr lang="en-US" sz="9600" dirty="0">
                <a:latin typeface="Times New Roman" pitchFamily="18" charset="0"/>
                <a:cs typeface="Times New Roman" pitchFamily="18" charset="0"/>
              </a:rPr>
              <a:t>. It was introduced on </a:t>
            </a:r>
            <a:r>
              <a:rPr lang="en-US" sz="9600" dirty="0" smtClean="0">
                <a:latin typeface="Times New Roman" pitchFamily="18" charset="0"/>
                <a:cs typeface="Times New Roman" pitchFamily="18" charset="0"/>
              </a:rPr>
              <a:t>the 15</a:t>
            </a:r>
            <a:r>
              <a:rPr lang="en-US" sz="9600" baseline="30000" dirty="0" smtClean="0">
                <a:latin typeface="Times New Roman" pitchFamily="18" charset="0"/>
                <a:cs typeface="Times New Roman" pitchFamily="18" charset="0"/>
              </a:rPr>
              <a:t>th</a:t>
            </a:r>
            <a:r>
              <a:rPr lang="en-US" sz="9600" dirty="0" smtClean="0">
                <a:latin typeface="Times New Roman" pitchFamily="18" charset="0"/>
                <a:cs typeface="Times New Roman" pitchFamily="18" charset="0"/>
              </a:rPr>
              <a:t> of November </a:t>
            </a:r>
            <a:r>
              <a:rPr lang="en-US" sz="9600" dirty="0">
                <a:latin typeface="Times New Roman" pitchFamily="18" charset="0"/>
                <a:cs typeface="Times New Roman" pitchFamily="18" charset="0"/>
              </a:rPr>
              <a:t>1993 to replace the Soviet ruble at a rate of 1 </a:t>
            </a:r>
            <a:r>
              <a:rPr lang="en-US" sz="9600" dirty="0" err="1">
                <a:latin typeface="Times New Roman" pitchFamily="18" charset="0"/>
                <a:cs typeface="Times New Roman" pitchFamily="18" charset="0"/>
              </a:rPr>
              <a:t>tenge</a:t>
            </a:r>
            <a:r>
              <a:rPr lang="en-US" sz="9600" dirty="0">
                <a:latin typeface="Times New Roman" pitchFamily="18" charset="0"/>
                <a:cs typeface="Times New Roman" pitchFamily="18" charset="0"/>
              </a:rPr>
              <a:t> = 500 rubles. </a:t>
            </a:r>
            <a:endParaRPr lang="ru-RU" sz="9600" dirty="0">
              <a:latin typeface="Times New Roman" pitchFamily="18" charset="0"/>
              <a:cs typeface="Times New Roman" pitchFamily="18" charset="0"/>
            </a:endParaRPr>
          </a:p>
          <a:p>
            <a:pPr marL="0" indent="0" algn="just" eaLnBrk="1" fontAlgn="auto" hangingPunct="1">
              <a:spcAft>
                <a:spcPts val="0"/>
              </a:spcAft>
              <a:buFont typeface="Arial" pitchFamily="34" charset="0"/>
              <a:buNone/>
              <a:defRPr/>
            </a:pPr>
            <a:r>
              <a:rPr lang="en-US" sz="9600" dirty="0">
                <a:latin typeface="Times New Roman" pitchFamily="18" charset="0"/>
                <a:cs typeface="Times New Roman" pitchFamily="18" charset="0"/>
              </a:rPr>
              <a:t>The word </a:t>
            </a:r>
            <a:r>
              <a:rPr lang="en-US" sz="9600" dirty="0" err="1">
                <a:latin typeface="Times New Roman" pitchFamily="18" charset="0"/>
                <a:cs typeface="Times New Roman" pitchFamily="18" charset="0"/>
              </a:rPr>
              <a:t>tenge</a:t>
            </a:r>
            <a:r>
              <a:rPr lang="en-US" sz="9600" dirty="0">
                <a:latin typeface="Times New Roman" pitchFamily="18" charset="0"/>
                <a:cs typeface="Times New Roman" pitchFamily="18" charset="0"/>
              </a:rPr>
              <a:t> in the Kazakh language means a set of scales. The origin of the word means being equal, balance. </a:t>
            </a:r>
            <a:endParaRPr lang="ru-RU" sz="9600" dirty="0">
              <a:latin typeface="Times New Roman" pitchFamily="18" charset="0"/>
              <a:cs typeface="Times New Roman" pitchFamily="18" charset="0"/>
            </a:endParaRPr>
          </a:p>
          <a:p>
            <a:pPr marL="0" indent="0" algn="just" eaLnBrk="1" fontAlgn="auto" hangingPunct="1">
              <a:spcAft>
                <a:spcPts val="0"/>
              </a:spcAft>
              <a:buFont typeface="Arial" pitchFamily="34" charset="0"/>
              <a:buNone/>
              <a:defRPr/>
            </a:pPr>
            <a:r>
              <a:rPr lang="ru-RU" sz="9600" dirty="0" smtClean="0">
                <a:latin typeface="Times New Roman" pitchFamily="18" charset="0"/>
                <a:cs typeface="Times New Roman" pitchFamily="18" charset="0"/>
              </a:rPr>
              <a:t>   </a:t>
            </a:r>
            <a:r>
              <a:rPr lang="en-US" sz="9600" dirty="0" smtClean="0">
                <a:latin typeface="Times New Roman" pitchFamily="18" charset="0"/>
                <a:cs typeface="Times New Roman" pitchFamily="18" charset="0"/>
              </a:rPr>
              <a:t>Kazakhstan </a:t>
            </a:r>
            <a:r>
              <a:rPr lang="en-US" sz="9600" dirty="0">
                <a:latin typeface="Times New Roman" pitchFamily="18" charset="0"/>
                <a:cs typeface="Times New Roman" pitchFamily="18" charset="0"/>
              </a:rPr>
              <a:t>was one of the last countries of the CIS to introduce a national currency. On November 12, 1993, a decree of the President of Kazakhstan, "About introducing national currency of the Republic of </a:t>
            </a:r>
            <a:r>
              <a:rPr lang="ru-RU" sz="9600" dirty="0" smtClean="0">
                <a:latin typeface="Times New Roman" pitchFamily="18" charset="0"/>
                <a:cs typeface="Times New Roman" pitchFamily="18" charset="0"/>
              </a:rPr>
              <a:t>  </a:t>
            </a:r>
            <a:r>
              <a:rPr lang="en-US" sz="9600" dirty="0" smtClean="0">
                <a:latin typeface="Times New Roman" pitchFamily="18" charset="0"/>
                <a:cs typeface="Times New Roman" pitchFamily="18" charset="0"/>
              </a:rPr>
              <a:t>Kazakhstan</a:t>
            </a:r>
            <a:r>
              <a:rPr lang="en-US" sz="9600" dirty="0">
                <a:latin typeface="Times New Roman" pitchFamily="18" charset="0"/>
                <a:cs typeface="Times New Roman" pitchFamily="18" charset="0"/>
              </a:rPr>
              <a:t>", was issued. On November 15, 1993, the </a:t>
            </a:r>
            <a:r>
              <a:rPr lang="en-US" sz="9600" dirty="0" err="1">
                <a:latin typeface="Times New Roman" pitchFamily="18" charset="0"/>
                <a:cs typeface="Times New Roman" pitchFamily="18" charset="0"/>
              </a:rPr>
              <a:t>tenge</a:t>
            </a:r>
            <a:r>
              <a:rPr lang="en-US" sz="9600" dirty="0">
                <a:latin typeface="Times New Roman" pitchFamily="18" charset="0"/>
                <a:cs typeface="Times New Roman" pitchFamily="18" charset="0"/>
              </a:rPr>
              <a:t> was brought into circulation. As such, November 15 is celebrated as the "Day of National Currency of the Republic of Kazakhstan". In 1995, a </a:t>
            </a:r>
            <a:r>
              <a:rPr lang="en-US" sz="9600" dirty="0" err="1">
                <a:latin typeface="Times New Roman" pitchFamily="18" charset="0"/>
                <a:cs typeface="Times New Roman" pitchFamily="18" charset="0"/>
              </a:rPr>
              <a:t>tenge</a:t>
            </a:r>
            <a:r>
              <a:rPr lang="en-US" sz="9600" dirty="0">
                <a:latin typeface="Times New Roman" pitchFamily="18" charset="0"/>
                <a:cs typeface="Times New Roman" pitchFamily="18" charset="0"/>
              </a:rPr>
              <a:t> printing factory was opened in Kazakhstan</a:t>
            </a:r>
            <a:r>
              <a:rPr lang="en-US" sz="11200" dirty="0"/>
              <a:t>. </a:t>
            </a:r>
            <a:r>
              <a:rPr lang="en-US" dirty="0"/>
              <a:t/>
            </a:r>
            <a:br>
              <a:rPr lang="en-US" dirty="0"/>
            </a:br>
            <a:r>
              <a:rPr lang="en-US" dirty="0"/>
              <a:t> </a:t>
            </a:r>
            <a:endParaRPr lang="ru-RU" dirty="0"/>
          </a:p>
          <a:p>
            <a:pPr eaLnBrk="1" fontAlgn="auto" hangingPunct="1">
              <a:spcAft>
                <a:spcPts val="0"/>
              </a:spcAft>
              <a:buFont typeface="Arial" pitchFamily="34" charset="0"/>
              <a:buChar char="•"/>
              <a:defRPr/>
            </a:pPr>
            <a:r>
              <a:rPr lang="en-US" dirty="0"/>
              <a:t> </a:t>
            </a:r>
            <a:endParaRPr lang="ru-RU" dirty="0"/>
          </a:p>
          <a:p>
            <a:pPr eaLnBrk="1" fontAlgn="auto" hangingPunct="1">
              <a:spcAft>
                <a:spcPts val="0"/>
              </a:spcAft>
              <a:buFont typeface="Arial" pitchFamily="34" charset="0"/>
              <a:buChar char="•"/>
              <a:defRPr/>
            </a:pPr>
            <a:r>
              <a:rPr lang="en-US" dirty="0"/>
              <a:t> </a:t>
            </a:r>
            <a:endParaRPr lang="ru-RU" dirty="0"/>
          </a:p>
          <a:p>
            <a:pPr eaLnBrk="1" fontAlgn="auto" hangingPunct="1">
              <a:spcAft>
                <a:spcPts val="0"/>
              </a:spcAft>
              <a:buFont typeface="Arial" pitchFamily="34" charset="0"/>
              <a:buChar char="•"/>
              <a:defRPr/>
            </a:pPr>
            <a:r>
              <a:rPr lang="en-US" dirty="0"/>
              <a:t> </a:t>
            </a:r>
            <a:endParaRPr lang="ru-RU" dirty="0"/>
          </a:p>
          <a:p>
            <a:pPr marL="0" indent="0" eaLnBrk="1" fontAlgn="auto" hangingPunct="1">
              <a:spcAft>
                <a:spcPts val="0"/>
              </a:spcAft>
              <a:buFont typeface="Arial" pitchFamily="34" charset="0"/>
              <a:buNone/>
              <a:defRPr/>
            </a:pP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8"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9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8" dur="59000" fill="hold"/>
                                        <p:tgtEl>
                                          <p:spTgt spid="3">
                                            <p:txEl>
                                              <p:pRg st="0" end="0"/>
                                            </p:txEl>
                                          </p:spTgt>
                                        </p:tgtEl>
                                        <p:attrNameLst>
                                          <p:attrName>ppt_y</p:attrName>
                                        </p:attrNameLst>
                                      </p:cBhvr>
                                      <p:tavLst>
                                        <p:tav tm="0">
                                          <p:val>
                                            <p:strVal val="#ppt_y+1"/>
                                          </p:val>
                                        </p:tav>
                                        <p:tav tm="100000">
                                          <p:val>
                                            <p:strVal val="#ppt_y-1"/>
                                          </p:val>
                                        </p:tav>
                                      </p:tavLst>
                                    </p:anim>
                                  </p:childTnLst>
                                </p:cTn>
                              </p:par>
                              <p:par>
                                <p:cTn id="9" presetID="28" presetClass="entr" presetSubtype="0"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59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2" dur="59000" fill="hold"/>
                                        <p:tgtEl>
                                          <p:spTgt spid="3">
                                            <p:txEl>
                                              <p:pRg st="1" end="1"/>
                                            </p:txEl>
                                          </p:spTgt>
                                        </p:tgtEl>
                                        <p:attrNameLst>
                                          <p:attrName>ppt_y</p:attrName>
                                        </p:attrNameLst>
                                      </p:cBhvr>
                                      <p:tavLst>
                                        <p:tav tm="0">
                                          <p:val>
                                            <p:strVal val="#ppt_y+1"/>
                                          </p:val>
                                        </p:tav>
                                        <p:tav tm="100000">
                                          <p:val>
                                            <p:strVal val="#ppt_y-1"/>
                                          </p:val>
                                        </p:tav>
                                      </p:tavLst>
                                    </p:anim>
                                  </p:childTnLst>
                                </p:cTn>
                              </p:par>
                              <p:par>
                                <p:cTn id="13" presetID="28"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9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59000" fill="hold"/>
                                        <p:tgtEl>
                                          <p:spTgt spid="3">
                                            <p:txEl>
                                              <p:pRg st="2" end="2"/>
                                            </p:txEl>
                                          </p:spTgt>
                                        </p:tgtEl>
                                        <p:attrNameLst>
                                          <p:attrName>ppt_y</p:attrName>
                                        </p:attrNameLst>
                                      </p:cBhvr>
                                      <p:tavLst>
                                        <p:tav tm="0">
                                          <p:val>
                                            <p:strVal val="#ppt_y+1"/>
                                          </p:val>
                                        </p:tav>
                                        <p:tav tm="100000">
                                          <p:val>
                                            <p:strVal val="#ppt_y-1"/>
                                          </p:val>
                                        </p:tav>
                                      </p:tavLst>
                                    </p:anim>
                                  </p:childTnLst>
                                </p:cTn>
                              </p:par>
                              <p:par>
                                <p:cTn id="17" presetID="28"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9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0" dur="59000" fill="hold"/>
                                        <p:tgtEl>
                                          <p:spTgt spid="3">
                                            <p:txEl>
                                              <p:pRg st="3" end="3"/>
                                            </p:txEl>
                                          </p:spTgt>
                                        </p:tgtEl>
                                        <p:attrNameLst>
                                          <p:attrName>ppt_y</p:attrName>
                                        </p:attrNameLst>
                                      </p:cBhvr>
                                      <p:tavLst>
                                        <p:tav tm="0">
                                          <p:val>
                                            <p:strVal val="#ppt_y+1"/>
                                          </p:val>
                                        </p:tav>
                                        <p:tav tm="100000">
                                          <p:val>
                                            <p:strVal val="#ppt_y-1"/>
                                          </p:val>
                                        </p:tav>
                                      </p:tavLst>
                                    </p:anim>
                                  </p:childTnLst>
                                </p:cTn>
                              </p:par>
                              <p:par>
                                <p:cTn id="21" presetID="18" presetClass="exit" presetSubtype="12" fill="hold" grpId="0" nodeType="withEffect">
                                  <p:stCondLst>
                                    <p:cond delay="0"/>
                                  </p:stCondLst>
                                  <p:childTnLst>
                                    <p:animEffect transition="out" filter="strips(downLeft)">
                                      <p:cBhvr>
                                        <p:cTn id="22" dur="500"/>
                                        <p:tgtEl>
                                          <p:spTgt spid="2"/>
                                        </p:tgtEl>
                                      </p:cBhvr>
                                    </p:animEffect>
                                    <p:set>
                                      <p:cBhvr>
                                        <p:cTn id="23"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Объект 2"/>
          <p:cNvSpPr>
            <a:spLocks noGrp="1"/>
          </p:cNvSpPr>
          <p:nvPr>
            <p:ph idx="1"/>
          </p:nvPr>
        </p:nvSpPr>
        <p:spPr>
          <a:xfrm>
            <a:off x="0" y="500042"/>
            <a:ext cx="9144000" cy="5697559"/>
          </a:xfrm>
        </p:spPr>
        <p:txBody>
          <a:bodyPr/>
          <a:lstStyle/>
          <a:p>
            <a:pPr marL="0" indent="0" algn="just" eaLnBrk="1" hangingPunct="1">
              <a:spcBef>
                <a:spcPct val="0"/>
              </a:spcBef>
              <a:buFont typeface="Arial" charset="0"/>
              <a:buNone/>
            </a:pPr>
            <a:r>
              <a:rPr lang="en-US" sz="2400" dirty="0" smtClean="0">
                <a:latin typeface="Times New Roman" pitchFamily="18" charset="0"/>
                <a:cs typeface="Times New Roman" pitchFamily="18" charset="0"/>
              </a:rPr>
              <a:t>The first </a:t>
            </a:r>
            <a:r>
              <a:rPr lang="en-US" sz="2400" dirty="0" err="1" smtClean="0">
                <a:latin typeface="Times New Roman" pitchFamily="18" charset="0"/>
                <a:cs typeface="Times New Roman" pitchFamily="18" charset="0"/>
              </a:rPr>
              <a:t>tenge</a:t>
            </a:r>
            <a:r>
              <a:rPr lang="en-US" sz="2400" dirty="0" smtClean="0">
                <a:latin typeface="Times New Roman" pitchFamily="18" charset="0"/>
                <a:cs typeface="Times New Roman" pitchFamily="18" charset="0"/>
              </a:rPr>
              <a:t> was printed abroad, in the U.K. The first coins were minted in Germany. In 1993, the first series of coins were introduced in denominations of 2, 5, 10, 20 and 50 </a:t>
            </a:r>
            <a:r>
              <a:rPr lang="en-US" sz="2400" dirty="0" err="1" smtClean="0">
                <a:latin typeface="Times New Roman" pitchFamily="18" charset="0"/>
                <a:cs typeface="Times New Roman" pitchFamily="18" charset="0"/>
              </a:rPr>
              <a:t>tiin</a:t>
            </a:r>
            <a:r>
              <a:rPr lang="en-US" sz="2400" dirty="0" smtClean="0">
                <a:latin typeface="Times New Roman" pitchFamily="18" charset="0"/>
                <a:cs typeface="Times New Roman" pitchFamily="18" charset="0"/>
              </a:rPr>
              <a:t> featuring the national arms and were struck in bronze. 1, 3, 5, 10 and 20 </a:t>
            </a:r>
            <a:r>
              <a:rPr lang="en-US" sz="2400" dirty="0" err="1" smtClean="0">
                <a:latin typeface="Times New Roman" pitchFamily="18" charset="0"/>
                <a:cs typeface="Times New Roman" pitchFamily="18" charset="0"/>
              </a:rPr>
              <a:t>tenge</a:t>
            </a:r>
            <a:r>
              <a:rPr lang="en-US" sz="2400" dirty="0" smtClean="0">
                <a:latin typeface="Times New Roman" pitchFamily="18" charset="0"/>
                <a:cs typeface="Times New Roman" pitchFamily="18" charset="0"/>
              </a:rPr>
              <a:t> depicted animals. In 1995, a new series of coins was introduced, which excluded the </a:t>
            </a:r>
            <a:r>
              <a:rPr lang="en-US" sz="2400" dirty="0" err="1" smtClean="0">
                <a:latin typeface="Times New Roman" pitchFamily="18" charset="0"/>
                <a:cs typeface="Times New Roman" pitchFamily="18" charset="0"/>
              </a:rPr>
              <a:t>tiin</a:t>
            </a:r>
            <a:r>
              <a:rPr lang="en-US" sz="2400" dirty="0" smtClean="0">
                <a:latin typeface="Times New Roman" pitchFamily="18" charset="0"/>
                <a:cs typeface="Times New Roman" pitchFamily="18" charset="0"/>
              </a:rPr>
              <a:t> having 1 </a:t>
            </a:r>
            <a:r>
              <a:rPr lang="en-US" sz="2400" dirty="0" err="1" smtClean="0">
                <a:latin typeface="Times New Roman" pitchFamily="18" charset="0"/>
                <a:cs typeface="Times New Roman" pitchFamily="18" charset="0"/>
              </a:rPr>
              <a:t>tenge</a:t>
            </a:r>
            <a:r>
              <a:rPr lang="en-US" sz="2400" dirty="0" smtClean="0">
                <a:latin typeface="Times New Roman" pitchFamily="18" charset="0"/>
                <a:cs typeface="Times New Roman" pitchFamily="18" charset="0"/>
              </a:rPr>
              <a:t> being the smallest denomination. 50 </a:t>
            </a:r>
            <a:r>
              <a:rPr lang="en-US" sz="2400" dirty="0" err="1" smtClean="0">
                <a:latin typeface="Times New Roman" pitchFamily="18" charset="0"/>
                <a:cs typeface="Times New Roman" pitchFamily="18" charset="0"/>
              </a:rPr>
              <a:t>tenge</a:t>
            </a:r>
            <a:r>
              <a:rPr lang="en-US" sz="2400" dirty="0" smtClean="0">
                <a:latin typeface="Times New Roman" pitchFamily="18" charset="0"/>
                <a:cs typeface="Times New Roman" pitchFamily="18" charset="0"/>
              </a:rPr>
              <a:t> were later introduced in 1997, followed by 100 </a:t>
            </a:r>
            <a:r>
              <a:rPr lang="en-US" sz="2400" dirty="0" err="1" smtClean="0">
                <a:latin typeface="Times New Roman" pitchFamily="18" charset="0"/>
                <a:cs typeface="Times New Roman" pitchFamily="18" charset="0"/>
              </a:rPr>
              <a:t>tenge</a:t>
            </a:r>
            <a:r>
              <a:rPr lang="en-US" sz="2400" dirty="0" smtClean="0">
                <a:latin typeface="Times New Roman" pitchFamily="18" charset="0"/>
                <a:cs typeface="Times New Roman" pitchFamily="18" charset="0"/>
              </a:rPr>
              <a:t> in 2002 replacing the equivalent notes. An irregular 2 </a:t>
            </a:r>
            <a:r>
              <a:rPr lang="en-US" sz="2400" dirty="0" err="1" smtClean="0">
                <a:latin typeface="Times New Roman" pitchFamily="18" charset="0"/>
                <a:cs typeface="Times New Roman" pitchFamily="18" charset="0"/>
              </a:rPr>
              <a:t>tenge</a:t>
            </a:r>
            <a:r>
              <a:rPr lang="en-US" sz="2400" dirty="0" smtClean="0">
                <a:latin typeface="Times New Roman" pitchFamily="18" charset="0"/>
                <a:cs typeface="Times New Roman" pitchFamily="18" charset="0"/>
              </a:rPr>
              <a:t> coin was also introduced later in 2005. Coins currently in circulation are: </a:t>
            </a:r>
            <a:r>
              <a:rPr lang="ru-RU" sz="2400" dirty="0" smtClean="0">
                <a:latin typeface="Times New Roman" pitchFamily="18" charset="0"/>
                <a:cs typeface="Times New Roman" pitchFamily="18" charset="0"/>
              </a:rPr>
              <a:t>1 </a:t>
            </a:r>
            <a:r>
              <a:rPr lang="ru-RU" sz="2400" dirty="0" err="1" smtClean="0">
                <a:latin typeface="Times New Roman" pitchFamily="18" charset="0"/>
                <a:cs typeface="Times New Roman" pitchFamily="18" charset="0"/>
              </a:rPr>
              <a:t>tenge</a:t>
            </a:r>
            <a:r>
              <a:rPr lang="en-US" sz="24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2 </a:t>
            </a:r>
            <a:r>
              <a:rPr lang="ru-RU" sz="2400" dirty="0" err="1" smtClean="0">
                <a:latin typeface="Times New Roman" pitchFamily="18" charset="0"/>
                <a:cs typeface="Times New Roman" pitchFamily="18" charset="0"/>
              </a:rPr>
              <a:t>tenge</a:t>
            </a:r>
            <a:r>
              <a:rPr lang="en-US" sz="24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5 </a:t>
            </a:r>
            <a:r>
              <a:rPr lang="ru-RU" sz="2400" dirty="0" err="1" smtClean="0">
                <a:latin typeface="Times New Roman" pitchFamily="18" charset="0"/>
                <a:cs typeface="Times New Roman" pitchFamily="18" charset="0"/>
              </a:rPr>
              <a:t>tenge</a:t>
            </a:r>
            <a:r>
              <a:rPr lang="en-US" sz="24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10 </a:t>
            </a:r>
            <a:r>
              <a:rPr lang="ru-RU" sz="2400" dirty="0" err="1" smtClean="0">
                <a:latin typeface="Times New Roman" pitchFamily="18" charset="0"/>
                <a:cs typeface="Times New Roman" pitchFamily="18" charset="0"/>
              </a:rPr>
              <a:t>tenge</a:t>
            </a:r>
            <a:r>
              <a:rPr lang="en-US" sz="24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20 </a:t>
            </a:r>
            <a:r>
              <a:rPr lang="ru-RU" sz="2400" dirty="0" err="1" smtClean="0">
                <a:latin typeface="Times New Roman" pitchFamily="18" charset="0"/>
                <a:cs typeface="Times New Roman" pitchFamily="18" charset="0"/>
              </a:rPr>
              <a:t>tenge</a:t>
            </a:r>
            <a:r>
              <a:rPr lang="en-US" sz="24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50 </a:t>
            </a:r>
            <a:r>
              <a:rPr lang="ru-RU" sz="2400" dirty="0" err="1" smtClean="0">
                <a:latin typeface="Times New Roman" pitchFamily="18" charset="0"/>
                <a:cs typeface="Times New Roman" pitchFamily="18" charset="0"/>
              </a:rPr>
              <a:t>tenge</a:t>
            </a:r>
            <a:r>
              <a:rPr lang="en-US" sz="2400" dirty="0" smtClean="0">
                <a:latin typeface="Times New Roman" pitchFamily="18" charset="0"/>
                <a:cs typeface="Times New Roman" pitchFamily="18" charset="0"/>
              </a:rPr>
              <a:t>, 100 </a:t>
            </a:r>
            <a:r>
              <a:rPr lang="en-US" sz="2400" dirty="0" err="1" smtClean="0">
                <a:latin typeface="Times New Roman" pitchFamily="18" charset="0"/>
                <a:cs typeface="Times New Roman" pitchFamily="18" charset="0"/>
              </a:rPr>
              <a:t>tenge</a:t>
            </a:r>
            <a:r>
              <a:rPr lang="en-US" sz="2400" dirty="0" smtClean="0">
                <a:latin typeface="Times New Roman" pitchFamily="18" charset="0"/>
                <a:cs typeface="Times New Roman" pitchFamily="18" charset="0"/>
              </a:rPr>
              <a:t>. The National Bank of Kazakhstan issued banknotes of new series in 2006. They have the same values as the previously existed ones. </a:t>
            </a:r>
            <a:r>
              <a:rPr lang="ru-RU" sz="2400" dirty="0" err="1" smtClean="0">
                <a:latin typeface="Times New Roman" pitchFamily="18" charset="0"/>
                <a:cs typeface="Times New Roman" pitchFamily="18" charset="0"/>
              </a:rPr>
              <a:t>Notes</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currently</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in</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circulation</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are</a:t>
            </a:r>
            <a:r>
              <a:rPr lang="ru-RU"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200 </a:t>
            </a:r>
            <a:r>
              <a:rPr lang="en-US" sz="2400" dirty="0" err="1" smtClean="0">
                <a:latin typeface="Times New Roman" pitchFamily="18" charset="0"/>
                <a:cs typeface="Times New Roman" pitchFamily="18" charset="0"/>
              </a:rPr>
              <a:t>tenge</a:t>
            </a:r>
            <a:r>
              <a:rPr lang="en-US" sz="2400" dirty="0" smtClean="0">
                <a:latin typeface="Times New Roman" pitchFamily="18" charset="0"/>
                <a:cs typeface="Times New Roman" pitchFamily="18" charset="0"/>
              </a:rPr>
              <a:t>, 500 </a:t>
            </a:r>
            <a:r>
              <a:rPr lang="en-US" sz="2400" dirty="0" err="1" smtClean="0">
                <a:latin typeface="Times New Roman" pitchFamily="18" charset="0"/>
                <a:cs typeface="Times New Roman" pitchFamily="18" charset="0"/>
              </a:rPr>
              <a:t>tenge</a:t>
            </a:r>
            <a:r>
              <a:rPr lang="en-US" sz="2400" dirty="0" smtClean="0">
                <a:latin typeface="Times New Roman" pitchFamily="18" charset="0"/>
                <a:cs typeface="Times New Roman" pitchFamily="18" charset="0"/>
              </a:rPr>
              <a:t>, 1,000 </a:t>
            </a:r>
            <a:r>
              <a:rPr lang="en-US" sz="2400" dirty="0" err="1" smtClean="0">
                <a:latin typeface="Times New Roman" pitchFamily="18" charset="0"/>
                <a:cs typeface="Times New Roman" pitchFamily="18" charset="0"/>
              </a:rPr>
              <a:t>tenge</a:t>
            </a:r>
            <a:r>
              <a:rPr lang="en-US" sz="2400" dirty="0" smtClean="0">
                <a:latin typeface="Times New Roman" pitchFamily="18" charset="0"/>
                <a:cs typeface="Times New Roman" pitchFamily="18" charset="0"/>
              </a:rPr>
              <a:t>, 2,000 </a:t>
            </a:r>
            <a:r>
              <a:rPr lang="en-US" sz="2400" dirty="0" err="1" smtClean="0">
                <a:latin typeface="Times New Roman" pitchFamily="18" charset="0"/>
                <a:cs typeface="Times New Roman" pitchFamily="18" charset="0"/>
              </a:rPr>
              <a:t>tenge</a:t>
            </a:r>
            <a:r>
              <a:rPr lang="en-US" sz="2400" dirty="0" smtClean="0">
                <a:latin typeface="Times New Roman" pitchFamily="18" charset="0"/>
                <a:cs typeface="Times New Roman" pitchFamily="18" charset="0"/>
              </a:rPr>
              <a:t>, 5,000 </a:t>
            </a:r>
            <a:r>
              <a:rPr lang="en-US" sz="2400" dirty="0" err="1" smtClean="0">
                <a:latin typeface="Times New Roman" pitchFamily="18" charset="0"/>
                <a:cs typeface="Times New Roman" pitchFamily="18" charset="0"/>
              </a:rPr>
              <a:t>tenge</a:t>
            </a:r>
            <a:r>
              <a:rPr lang="en-US" sz="2400" dirty="0" smtClean="0">
                <a:latin typeface="Times New Roman" pitchFamily="18" charset="0"/>
                <a:cs typeface="Times New Roman" pitchFamily="18" charset="0"/>
              </a:rPr>
              <a:t>, 10,000 </a:t>
            </a:r>
            <a:r>
              <a:rPr lang="en-US" sz="2400" dirty="0" err="1" smtClean="0">
                <a:latin typeface="Times New Roman" pitchFamily="18" charset="0"/>
                <a:cs typeface="Times New Roman" pitchFamily="18" charset="0"/>
              </a:rPr>
              <a:t>tenge</a:t>
            </a:r>
            <a:r>
              <a:rPr lang="en-US" sz="2400" dirty="0" smtClean="0">
                <a:latin typeface="Times New Roman" pitchFamily="18" charset="0"/>
                <a:cs typeface="Times New Roman" pitchFamily="18" charset="0"/>
              </a:rPr>
              <a:t>.</a:t>
            </a:r>
            <a:endParaRPr lang="ru-RU" sz="2400" dirty="0" smtClean="0">
              <a:latin typeface="Times New Roman" pitchFamily="18" charset="0"/>
              <a:cs typeface="Times New Roman" pitchFamily="18" charset="0"/>
            </a:endParaRPr>
          </a:p>
          <a:p>
            <a:pPr marL="0" indent="0">
              <a:buFont typeface="Arial" charset="0"/>
              <a:buNone/>
            </a:pPr>
            <a:endParaRPr lang="ru-RU"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Заголовок 1"/>
          <p:cNvSpPr>
            <a:spLocks noGrp="1"/>
          </p:cNvSpPr>
          <p:nvPr>
            <p:ph type="title"/>
          </p:nvPr>
        </p:nvSpPr>
        <p:spPr/>
        <p:txBody>
          <a:bodyPr/>
          <a:lstStyle/>
          <a:p>
            <a:pPr eaLnBrk="1" hangingPunct="1"/>
            <a:r>
              <a:rPr lang="en-US" sz="3600" b="1" smtClean="0"/>
              <a:t>What tense do the highlighted verbs belong to?</a:t>
            </a:r>
            <a:endParaRPr lang="ru-RU" sz="3600" b="1" smtClean="0"/>
          </a:p>
        </p:txBody>
      </p:sp>
      <p:sp>
        <p:nvSpPr>
          <p:cNvPr id="3" name="Объект 2"/>
          <p:cNvSpPr>
            <a:spLocks noGrp="1"/>
          </p:cNvSpPr>
          <p:nvPr>
            <p:ph idx="1"/>
          </p:nvPr>
        </p:nvSpPr>
        <p:spPr>
          <a:xfrm>
            <a:off x="179388" y="1412875"/>
            <a:ext cx="8856662" cy="4713288"/>
          </a:xfrm>
        </p:spPr>
        <p:txBody>
          <a:bodyPr rtlCol="0">
            <a:normAutofit fontScale="25000" lnSpcReduction="20000"/>
          </a:bodyPr>
          <a:lstStyle/>
          <a:p>
            <a:pPr marL="0" indent="0" algn="just" eaLnBrk="1" fontAlgn="auto" hangingPunct="1">
              <a:spcAft>
                <a:spcPts val="0"/>
              </a:spcAft>
              <a:buFont typeface="Arial" pitchFamily="34" charset="0"/>
              <a:buNone/>
              <a:defRPr/>
            </a:pPr>
            <a:r>
              <a:rPr lang="en-US" sz="12800" dirty="0"/>
              <a:t>As an outpost of Great Britain, colonial America of course </a:t>
            </a:r>
            <a:r>
              <a:rPr lang="en-US" sz="12800" b="1" dirty="0">
                <a:solidFill>
                  <a:srgbClr val="00B050"/>
                </a:solidFill>
              </a:rPr>
              <a:t>used</a:t>
            </a:r>
            <a:r>
              <a:rPr lang="en-US" sz="12800" dirty="0">
                <a:solidFill>
                  <a:srgbClr val="00B050"/>
                </a:solidFill>
              </a:rPr>
              <a:t> </a:t>
            </a:r>
            <a:r>
              <a:rPr lang="en-US" sz="12800" dirty="0"/>
              <a:t>British pounds, pence, and shillings as its money.</a:t>
            </a:r>
            <a:endParaRPr lang="ru-RU" sz="12800" dirty="0"/>
          </a:p>
          <a:p>
            <a:pPr marL="0" indent="0" algn="just" eaLnBrk="1" fontAlgn="auto" hangingPunct="1">
              <a:spcAft>
                <a:spcPts val="0"/>
              </a:spcAft>
              <a:buFont typeface="Arial" pitchFamily="34" charset="0"/>
              <a:buNone/>
              <a:defRPr/>
            </a:pPr>
            <a:r>
              <a:rPr lang="en-US" sz="12800" dirty="0"/>
              <a:t>Great Britain </a:t>
            </a:r>
            <a:r>
              <a:rPr lang="en-US" sz="12800" b="1" dirty="0">
                <a:solidFill>
                  <a:srgbClr val="00B050"/>
                </a:solidFill>
              </a:rPr>
              <a:t>was</a:t>
            </a:r>
            <a:r>
              <a:rPr lang="en-US" sz="12800" dirty="0"/>
              <a:t> officially on a silver </a:t>
            </a:r>
            <a:r>
              <a:rPr lang="en-US" sz="12800" dirty="0" smtClean="0"/>
              <a:t>standard</a:t>
            </a:r>
            <a:r>
              <a:rPr lang="en-US" sz="12800" dirty="0"/>
              <a:t> </a:t>
            </a:r>
            <a:r>
              <a:rPr lang="en-US" sz="12800" dirty="0" smtClean="0"/>
              <a:t> (</a:t>
            </a:r>
            <a:r>
              <a:rPr lang="en-US" sz="12800" dirty="0"/>
              <a:t>that is, creditors </a:t>
            </a:r>
            <a:r>
              <a:rPr lang="en-US" sz="12800" b="1" dirty="0">
                <a:solidFill>
                  <a:srgbClr val="00B050"/>
                </a:solidFill>
              </a:rPr>
              <a:t>were</a:t>
            </a:r>
            <a:r>
              <a:rPr lang="en-US" sz="12800" dirty="0"/>
              <a:t> compelled to accept silver at that rate).</a:t>
            </a:r>
            <a:endParaRPr lang="ru-RU" sz="12800" dirty="0"/>
          </a:p>
          <a:p>
            <a:pPr marL="0" indent="0" algn="just" eaLnBrk="1" fontAlgn="auto" hangingPunct="1">
              <a:spcAft>
                <a:spcPts val="0"/>
              </a:spcAft>
              <a:buFont typeface="Arial" pitchFamily="34" charset="0"/>
              <a:buNone/>
              <a:defRPr/>
            </a:pPr>
            <a:r>
              <a:rPr lang="en-US" sz="12800" dirty="0"/>
              <a:t>However, Britain also </a:t>
            </a:r>
            <a:r>
              <a:rPr lang="en-US" sz="12800" b="1" dirty="0">
                <a:solidFill>
                  <a:srgbClr val="00B050"/>
                </a:solidFill>
              </a:rPr>
              <a:t>coined</a:t>
            </a:r>
            <a:r>
              <a:rPr lang="en-US" sz="12800" dirty="0">
                <a:solidFill>
                  <a:srgbClr val="00B050"/>
                </a:solidFill>
              </a:rPr>
              <a:t> </a:t>
            </a:r>
            <a:r>
              <a:rPr lang="en-US" sz="12800" dirty="0"/>
              <a:t>gold and </a:t>
            </a:r>
            <a:r>
              <a:rPr lang="en-US" sz="12800" b="1" dirty="0">
                <a:solidFill>
                  <a:srgbClr val="00B050"/>
                </a:solidFill>
              </a:rPr>
              <a:t>maintained</a:t>
            </a:r>
            <a:r>
              <a:rPr lang="en-US" sz="12800" dirty="0">
                <a:solidFill>
                  <a:srgbClr val="00B050"/>
                </a:solidFill>
              </a:rPr>
              <a:t> </a:t>
            </a:r>
            <a:r>
              <a:rPr lang="en-US" sz="12800" dirty="0"/>
              <a:t>a bimetallic </a:t>
            </a:r>
            <a:r>
              <a:rPr lang="en-US" sz="12800" dirty="0" smtClean="0"/>
              <a:t>standard. </a:t>
            </a:r>
            <a:r>
              <a:rPr lang="en-US" sz="12800" dirty="0"/>
              <a:t>In that way, gold </a:t>
            </a:r>
            <a:r>
              <a:rPr lang="en-US" sz="12800" b="1" dirty="0">
                <a:solidFill>
                  <a:srgbClr val="00B050"/>
                </a:solidFill>
              </a:rPr>
              <a:t>became</a:t>
            </a:r>
            <a:r>
              <a:rPr lang="en-US" sz="12800" dirty="0"/>
              <a:t>, in effect, legal tender as well. </a:t>
            </a:r>
            <a:r>
              <a:rPr lang="en-US" sz="12800" dirty="0" smtClean="0"/>
              <a:t>In </a:t>
            </a:r>
            <a:r>
              <a:rPr lang="en-US" sz="12800" dirty="0"/>
              <a:t>the sparsely settled American colonies, </a:t>
            </a:r>
            <a:r>
              <a:rPr lang="en-US" sz="12800" dirty="0" smtClean="0"/>
              <a:t>money </a:t>
            </a:r>
            <a:r>
              <a:rPr lang="en-US" sz="12800" b="1" dirty="0" smtClean="0">
                <a:solidFill>
                  <a:srgbClr val="00B050"/>
                </a:solidFill>
              </a:rPr>
              <a:t>arose</a:t>
            </a:r>
            <a:r>
              <a:rPr lang="en-US" sz="12800" dirty="0" smtClean="0">
                <a:solidFill>
                  <a:srgbClr val="00B050"/>
                </a:solidFill>
              </a:rPr>
              <a:t> </a:t>
            </a:r>
            <a:r>
              <a:rPr lang="en-US" sz="12800" dirty="0"/>
              <a:t>in the market as a useful and scarce commodity and </a:t>
            </a:r>
            <a:r>
              <a:rPr lang="en-US" sz="12800" b="1" dirty="0">
                <a:solidFill>
                  <a:srgbClr val="00B050"/>
                </a:solidFill>
              </a:rPr>
              <a:t>began</a:t>
            </a:r>
            <a:r>
              <a:rPr lang="en-US" sz="12800" dirty="0">
                <a:solidFill>
                  <a:srgbClr val="00B050"/>
                </a:solidFill>
              </a:rPr>
              <a:t> </a:t>
            </a:r>
            <a:r>
              <a:rPr lang="en-US" sz="12800" dirty="0"/>
              <a:t>to serve as a general medium of exchange. </a:t>
            </a: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p:nvPr>
        </p:nvSpPr>
        <p:spPr>
          <a:xfrm>
            <a:off x="457200" y="274638"/>
            <a:ext cx="8229600" cy="1570037"/>
          </a:xfrm>
        </p:spPr>
        <p:txBody>
          <a:bodyPr/>
          <a:lstStyle/>
          <a:p>
            <a:pPr eaLnBrk="1" hangingPunct="1"/>
            <a:r>
              <a:rPr lang="en-US" b="1" smtClean="0"/>
              <a:t/>
            </a:r>
            <a:br>
              <a:rPr lang="en-US" b="1" smtClean="0"/>
            </a:br>
            <a:r>
              <a:rPr lang="en-US" b="1" smtClean="0"/>
              <a:t>The Past Indefinite Tense:</a:t>
            </a:r>
            <a:br>
              <a:rPr lang="en-US" b="1" smtClean="0"/>
            </a:br>
            <a:r>
              <a:rPr lang="en-US" b="1" smtClean="0"/>
              <a:t>affirmative sentences</a:t>
            </a:r>
            <a:br>
              <a:rPr lang="en-US" b="1" smtClean="0"/>
            </a:br>
            <a:endParaRPr lang="ru-RU" b="1" smtClean="0"/>
          </a:p>
        </p:txBody>
      </p:sp>
      <p:graphicFrame>
        <p:nvGraphicFramePr>
          <p:cNvPr id="4" name="Объект 3"/>
          <p:cNvGraphicFramePr>
            <a:graphicFrameLocks noGrp="1"/>
          </p:cNvGraphicFramePr>
          <p:nvPr>
            <p:ph idx="1"/>
          </p:nvPr>
        </p:nvGraphicFramePr>
        <p:xfrm>
          <a:off x="468313" y="2205038"/>
          <a:ext cx="8229600" cy="2043111"/>
        </p:xfrm>
        <a:graphic>
          <a:graphicData uri="http://schemas.openxmlformats.org/drawingml/2006/table">
            <a:tbl>
              <a:tblPr firstRow="1" bandRow="1">
                <a:tableStyleId>{FABFCF23-3B69-468F-B69F-88F6DE6A72F2}</a:tableStyleId>
              </a:tblPr>
              <a:tblGrid>
                <a:gridCol w="1738536"/>
                <a:gridCol w="1656184"/>
                <a:gridCol w="1512168"/>
                <a:gridCol w="3322712"/>
              </a:tblGrid>
              <a:tr h="640378">
                <a:tc gridSpan="3">
                  <a:txBody>
                    <a:bodyPr/>
                    <a:lstStyle/>
                    <a:p>
                      <a:pPr algn="ctr"/>
                      <a:r>
                        <a:rPr lang="en-US" sz="3600" dirty="0" smtClean="0">
                          <a:solidFill>
                            <a:schemeClr val="tx1"/>
                          </a:solidFill>
                        </a:rPr>
                        <a:t>Regular verbs</a:t>
                      </a:r>
                      <a:endParaRPr lang="ru-RU" sz="3600" dirty="0">
                        <a:solidFill>
                          <a:schemeClr val="tx1"/>
                        </a:solidFill>
                      </a:endParaRPr>
                    </a:p>
                  </a:txBody>
                  <a:tcPr marT="45741" marB="457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dirty="0"/>
                    </a:p>
                  </a:txBody>
                  <a:tcPr/>
                </a:tc>
                <a:tc hMerge="1">
                  <a:txBody>
                    <a:bodyPr/>
                    <a:lstStyle/>
                    <a:p>
                      <a:endParaRPr lang="ru-RU" dirty="0"/>
                    </a:p>
                  </a:txBody>
                  <a:tcPr/>
                </a:tc>
                <a:tc>
                  <a:txBody>
                    <a:bodyPr/>
                    <a:lstStyle/>
                    <a:p>
                      <a:pPr algn="ctr"/>
                      <a:r>
                        <a:rPr lang="en-US" sz="3600" dirty="0" smtClean="0">
                          <a:solidFill>
                            <a:schemeClr val="tx1"/>
                          </a:solidFill>
                        </a:rPr>
                        <a:t>Irregular verbs</a:t>
                      </a:r>
                      <a:endParaRPr lang="ru-RU" sz="3600" dirty="0">
                        <a:solidFill>
                          <a:schemeClr val="tx1"/>
                        </a:solidFill>
                      </a:endParaRPr>
                    </a:p>
                  </a:txBody>
                  <a:tcPr marT="45741" marB="457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40378">
                <a:tc gridSpan="3">
                  <a:txBody>
                    <a:bodyPr/>
                    <a:lstStyle/>
                    <a:p>
                      <a:pPr algn="ctr"/>
                      <a:r>
                        <a:rPr lang="en-US" sz="3600" b="1" dirty="0" smtClean="0">
                          <a:solidFill>
                            <a:schemeClr val="accent2">
                              <a:lumMod val="75000"/>
                            </a:schemeClr>
                          </a:solidFill>
                        </a:rPr>
                        <a:t>-</a:t>
                      </a:r>
                      <a:r>
                        <a:rPr lang="en-US" sz="3600" b="1" dirty="0" err="1" smtClean="0">
                          <a:solidFill>
                            <a:schemeClr val="accent2">
                              <a:lumMod val="75000"/>
                            </a:schemeClr>
                          </a:solidFill>
                        </a:rPr>
                        <a:t>ed</a:t>
                      </a:r>
                      <a:endParaRPr lang="ru-RU" sz="3600" b="1" dirty="0">
                        <a:solidFill>
                          <a:schemeClr val="accent2">
                            <a:lumMod val="75000"/>
                          </a:schemeClr>
                        </a:solidFill>
                      </a:endParaRPr>
                    </a:p>
                  </a:txBody>
                  <a:tcPr marT="45741" marB="457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3200" b="1" kern="1200" dirty="0" smtClean="0">
                          <a:solidFill>
                            <a:schemeClr val="dk1"/>
                          </a:solidFill>
                          <a:effectLst/>
                          <a:latin typeface="+mn-lt"/>
                          <a:ea typeface="+mn-ea"/>
                          <a:cs typeface="+mn-cs"/>
                        </a:rPr>
                        <a:t>V</a:t>
                      </a:r>
                      <a:r>
                        <a:rPr lang="en-US" sz="3200" b="1" kern="1200" baseline="-25000" dirty="0" smtClean="0">
                          <a:solidFill>
                            <a:schemeClr val="dk1"/>
                          </a:solidFill>
                          <a:effectLst/>
                          <a:latin typeface="+mn-lt"/>
                          <a:ea typeface="+mn-ea"/>
                          <a:cs typeface="+mn-cs"/>
                        </a:rPr>
                        <a:t>2 </a:t>
                      </a:r>
                      <a:endParaRPr lang="ru-RU" sz="3200" b="1" kern="1200" dirty="0" smtClean="0">
                        <a:solidFill>
                          <a:schemeClr val="dk1"/>
                        </a:solidFill>
                        <a:effectLst/>
                        <a:latin typeface="+mn-lt"/>
                        <a:ea typeface="+mn-ea"/>
                        <a:cs typeface="+mn-cs"/>
                      </a:endParaRPr>
                    </a:p>
                    <a:p>
                      <a:pPr algn="ctr"/>
                      <a:endParaRPr lang="ru-RU" sz="3600" dirty="0">
                        <a:solidFill>
                          <a:schemeClr val="tx1"/>
                        </a:solidFill>
                      </a:endParaRPr>
                    </a:p>
                  </a:txBody>
                  <a:tcPr marT="45741" marB="457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62355">
                <a:tc>
                  <a:txBody>
                    <a:bodyPr/>
                    <a:lstStyle/>
                    <a:p>
                      <a:pPr algn="ctr"/>
                      <a:r>
                        <a:rPr lang="en-US" sz="3600" b="1" dirty="0" smtClean="0">
                          <a:solidFill>
                            <a:srgbClr val="FF0000"/>
                          </a:solidFill>
                        </a:rPr>
                        <a:t>[d]</a:t>
                      </a:r>
                      <a:endParaRPr lang="ru-RU" sz="3600" b="1" dirty="0">
                        <a:solidFill>
                          <a:srgbClr val="FF0000"/>
                        </a:solidFill>
                      </a:endParaRPr>
                    </a:p>
                  </a:txBody>
                  <a:tcPr marT="45741" marB="457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smtClean="0">
                          <a:solidFill>
                            <a:srgbClr val="92D050"/>
                          </a:solidFill>
                        </a:rPr>
                        <a:t>[t]</a:t>
                      </a:r>
                      <a:endParaRPr lang="ru-RU" sz="3600" b="1" dirty="0">
                        <a:solidFill>
                          <a:srgbClr val="92D050"/>
                        </a:solidFill>
                      </a:endParaRPr>
                    </a:p>
                  </a:txBody>
                  <a:tcPr marT="45741" marB="457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b="1" dirty="0" smtClean="0">
                          <a:solidFill>
                            <a:srgbClr val="7030A0"/>
                          </a:solidFill>
                        </a:rPr>
                        <a:t>[id]</a:t>
                      </a:r>
                      <a:endParaRPr lang="ru-RU" sz="3600" b="1" dirty="0">
                        <a:solidFill>
                          <a:srgbClr val="7030A0"/>
                        </a:solidFill>
                      </a:endParaRPr>
                    </a:p>
                  </a:txBody>
                  <a:tcPr marT="45741" marB="457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ru-RU" sz="3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18434" name="Заголовок 1"/>
          <p:cNvSpPr>
            <a:spLocks noGrp="1"/>
          </p:cNvSpPr>
          <p:nvPr>
            <p:ph type="title"/>
          </p:nvPr>
        </p:nvSpPr>
        <p:spPr>
          <a:xfrm>
            <a:off x="457200" y="274638"/>
            <a:ext cx="8229600" cy="922337"/>
          </a:xfrm>
        </p:spPr>
        <p:txBody>
          <a:bodyPr/>
          <a:lstStyle/>
          <a:p>
            <a:pPr eaLnBrk="1" hangingPunct="1"/>
            <a:r>
              <a:rPr lang="en-US" b="1" smtClean="0"/>
              <a:t>Do the following exercise:</a:t>
            </a:r>
            <a:endParaRPr lang="ru-RU" b="1" smtClean="0"/>
          </a:p>
        </p:txBody>
      </p:sp>
      <p:sp>
        <p:nvSpPr>
          <p:cNvPr id="17411" name="Объект 2"/>
          <p:cNvSpPr>
            <a:spLocks noGrp="1"/>
          </p:cNvSpPr>
          <p:nvPr>
            <p:ph idx="1"/>
          </p:nvPr>
        </p:nvSpPr>
        <p:spPr>
          <a:xfrm>
            <a:off x="179388" y="1125538"/>
            <a:ext cx="8785225" cy="5616575"/>
          </a:xfrm>
        </p:spPr>
        <p:txBody>
          <a:bodyPr/>
          <a:lstStyle/>
          <a:p>
            <a:pPr marL="0" indent="0" eaLnBrk="1" hangingPunct="1">
              <a:buFont typeface="Arial" charset="0"/>
              <a:buNone/>
            </a:pPr>
            <a:r>
              <a:rPr lang="en-US" smtClean="0"/>
              <a:t>Ex. 1. Write the Past Indefinite form of the following verbs:</a:t>
            </a:r>
          </a:p>
          <a:p>
            <a:pPr marL="0" indent="0" eaLnBrk="1" hangingPunct="1">
              <a:buFont typeface="Arial" charset="0"/>
              <a:buNone/>
            </a:pPr>
            <a:r>
              <a:rPr lang="en-US" b="1" i="1" smtClean="0"/>
              <a:t>to start				to pass </a:t>
            </a:r>
          </a:p>
          <a:p>
            <a:pPr marL="0" indent="0" eaLnBrk="1" hangingPunct="1">
              <a:buFont typeface="Arial" charset="0"/>
              <a:buNone/>
            </a:pPr>
            <a:r>
              <a:rPr lang="en-US" b="1" i="1" smtClean="0"/>
              <a:t>to open				to look </a:t>
            </a:r>
          </a:p>
          <a:p>
            <a:pPr marL="0" indent="0" eaLnBrk="1" hangingPunct="1">
              <a:buFont typeface="Arial" charset="0"/>
              <a:buNone/>
            </a:pPr>
            <a:r>
              <a:rPr lang="en-US" b="1" i="1" smtClean="0"/>
              <a:t>to close				to live</a:t>
            </a:r>
          </a:p>
          <a:p>
            <a:pPr marL="0" indent="0" eaLnBrk="1" hangingPunct="1">
              <a:buFont typeface="Arial" charset="0"/>
              <a:buNone/>
            </a:pPr>
            <a:r>
              <a:rPr lang="en-US" b="1" i="1" smtClean="0"/>
              <a:t>to phone				to like </a:t>
            </a:r>
          </a:p>
          <a:p>
            <a:pPr marL="0" indent="0" eaLnBrk="1" hangingPunct="1">
              <a:buFont typeface="Arial" charset="0"/>
              <a:buNone/>
            </a:pPr>
            <a:r>
              <a:rPr lang="en-US" b="1" i="1" smtClean="0"/>
              <a:t>to try				to carry</a:t>
            </a:r>
          </a:p>
          <a:p>
            <a:pPr marL="0" indent="0" eaLnBrk="1" hangingPunct="1">
              <a:buFont typeface="Arial" charset="0"/>
              <a:buNone/>
            </a:pPr>
            <a:r>
              <a:rPr lang="en-US" b="1" i="1" smtClean="0"/>
              <a:t>to stop				to jog</a:t>
            </a:r>
          </a:p>
          <a:p>
            <a:pPr marL="0" indent="0" eaLnBrk="1" hangingPunct="1">
              <a:buFont typeface="Arial" charset="0"/>
              <a:buNone/>
            </a:pPr>
            <a:r>
              <a:rPr lang="en-US" b="1" i="1" smtClean="0"/>
              <a:t>to plan 				to shop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barn(inVertical)">
                                      <p:cBhvr>
                                        <p:cTn id="7" dur="500"/>
                                        <p:tgtEl>
                                          <p:spTgt spid="174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barn(inVertical)">
                                      <p:cBhvr>
                                        <p:cTn id="12" dur="500"/>
                                        <p:tgtEl>
                                          <p:spTgt spid="174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barn(inVertical)">
                                      <p:cBhvr>
                                        <p:cTn id="17" dur="500"/>
                                        <p:tgtEl>
                                          <p:spTgt spid="174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nodeType="clickEffect">
                                  <p:stCondLst>
                                    <p:cond delay="0"/>
                                  </p:stCondLst>
                                  <p:childTnLst>
                                    <p:set>
                                      <p:cBhvr>
                                        <p:cTn id="21" dur="1" fill="hold">
                                          <p:stCondLst>
                                            <p:cond delay="0"/>
                                          </p:stCondLst>
                                        </p:cTn>
                                        <p:tgtEl>
                                          <p:spTgt spid="17411">
                                            <p:txEl>
                                              <p:pRg st="3" end="3"/>
                                            </p:txEl>
                                          </p:spTgt>
                                        </p:tgtEl>
                                        <p:attrNameLst>
                                          <p:attrName>style.visibility</p:attrName>
                                        </p:attrNameLst>
                                      </p:cBhvr>
                                      <p:to>
                                        <p:strVal val="visible"/>
                                      </p:to>
                                    </p:set>
                                    <p:animEffect transition="in" filter="barn(inVertical)">
                                      <p:cBhvr>
                                        <p:cTn id="22" dur="500"/>
                                        <p:tgtEl>
                                          <p:spTgt spid="1741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nodeType="clickEffect">
                                  <p:stCondLst>
                                    <p:cond delay="0"/>
                                  </p:stCondLst>
                                  <p:childTnLst>
                                    <p:set>
                                      <p:cBhvr>
                                        <p:cTn id="26" dur="1" fill="hold">
                                          <p:stCondLst>
                                            <p:cond delay="0"/>
                                          </p:stCondLst>
                                        </p:cTn>
                                        <p:tgtEl>
                                          <p:spTgt spid="17411">
                                            <p:txEl>
                                              <p:pRg st="4" end="4"/>
                                            </p:txEl>
                                          </p:spTgt>
                                        </p:tgtEl>
                                        <p:attrNameLst>
                                          <p:attrName>style.visibility</p:attrName>
                                        </p:attrNameLst>
                                      </p:cBhvr>
                                      <p:to>
                                        <p:strVal val="visible"/>
                                      </p:to>
                                    </p:set>
                                    <p:animEffect transition="in" filter="barn(inVertical)">
                                      <p:cBhvr>
                                        <p:cTn id="27" dur="500"/>
                                        <p:tgtEl>
                                          <p:spTgt spid="1741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1" fill="hold" nodeType="clickEffect">
                                  <p:stCondLst>
                                    <p:cond delay="0"/>
                                  </p:stCondLst>
                                  <p:childTnLst>
                                    <p:set>
                                      <p:cBhvr>
                                        <p:cTn id="31" dur="1" fill="hold">
                                          <p:stCondLst>
                                            <p:cond delay="0"/>
                                          </p:stCondLst>
                                        </p:cTn>
                                        <p:tgtEl>
                                          <p:spTgt spid="17411">
                                            <p:txEl>
                                              <p:pRg st="5" end="5"/>
                                            </p:txEl>
                                          </p:spTgt>
                                        </p:tgtEl>
                                        <p:attrNameLst>
                                          <p:attrName>style.visibility</p:attrName>
                                        </p:attrNameLst>
                                      </p:cBhvr>
                                      <p:to>
                                        <p:strVal val="visible"/>
                                      </p:to>
                                    </p:set>
                                    <p:animEffect transition="in" filter="barn(inVertical)">
                                      <p:cBhvr>
                                        <p:cTn id="32" dur="500"/>
                                        <p:tgtEl>
                                          <p:spTgt spid="1741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6" presetClass="entr" presetSubtype="21" fill="hold" nodeType="clickEffect">
                                  <p:stCondLst>
                                    <p:cond delay="0"/>
                                  </p:stCondLst>
                                  <p:childTnLst>
                                    <p:set>
                                      <p:cBhvr>
                                        <p:cTn id="36" dur="1" fill="hold">
                                          <p:stCondLst>
                                            <p:cond delay="0"/>
                                          </p:stCondLst>
                                        </p:cTn>
                                        <p:tgtEl>
                                          <p:spTgt spid="17411">
                                            <p:txEl>
                                              <p:pRg st="6" end="6"/>
                                            </p:txEl>
                                          </p:spTgt>
                                        </p:tgtEl>
                                        <p:attrNameLst>
                                          <p:attrName>style.visibility</p:attrName>
                                        </p:attrNameLst>
                                      </p:cBhvr>
                                      <p:to>
                                        <p:strVal val="visible"/>
                                      </p:to>
                                    </p:set>
                                    <p:animEffect transition="in" filter="barn(inVertical)">
                                      <p:cBhvr>
                                        <p:cTn id="37" dur="500"/>
                                        <p:tgtEl>
                                          <p:spTgt spid="17411">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6" presetClass="entr" presetSubtype="21" fill="hold" nodeType="clickEffect">
                                  <p:stCondLst>
                                    <p:cond delay="0"/>
                                  </p:stCondLst>
                                  <p:childTnLst>
                                    <p:set>
                                      <p:cBhvr>
                                        <p:cTn id="41" dur="1" fill="hold">
                                          <p:stCondLst>
                                            <p:cond delay="0"/>
                                          </p:stCondLst>
                                        </p:cTn>
                                        <p:tgtEl>
                                          <p:spTgt spid="17411">
                                            <p:txEl>
                                              <p:pRg st="7" end="7"/>
                                            </p:txEl>
                                          </p:spTgt>
                                        </p:tgtEl>
                                        <p:attrNameLst>
                                          <p:attrName>style.visibility</p:attrName>
                                        </p:attrNameLst>
                                      </p:cBhvr>
                                      <p:to>
                                        <p:strVal val="visible"/>
                                      </p:to>
                                    </p:set>
                                    <p:animEffect transition="in" filter="barn(inVertical)">
                                      <p:cBhvr>
                                        <p:cTn id="42" dur="500"/>
                                        <p:tgtEl>
                                          <p:spTgt spid="174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Заголовок 1"/>
          <p:cNvSpPr>
            <a:spLocks noGrp="1"/>
          </p:cNvSpPr>
          <p:nvPr>
            <p:ph type="title"/>
          </p:nvPr>
        </p:nvSpPr>
        <p:spPr/>
        <p:txBody>
          <a:bodyPr/>
          <a:lstStyle/>
          <a:p>
            <a:r>
              <a:rPr lang="en-US" b="1" smtClean="0"/>
              <a:t>Do the following exercise:</a:t>
            </a:r>
            <a:endParaRPr lang="ru-RU" smtClean="0"/>
          </a:p>
        </p:txBody>
      </p:sp>
      <p:sp>
        <p:nvSpPr>
          <p:cNvPr id="19459" name="Объект 2"/>
          <p:cNvSpPr>
            <a:spLocks noGrp="1"/>
          </p:cNvSpPr>
          <p:nvPr>
            <p:ph idx="1"/>
          </p:nvPr>
        </p:nvSpPr>
        <p:spPr/>
        <p:txBody>
          <a:bodyPr/>
          <a:lstStyle/>
          <a:p>
            <a:pPr marL="0" indent="0" eaLnBrk="1" hangingPunct="1">
              <a:buFont typeface="Arial" charset="0"/>
              <a:buNone/>
            </a:pPr>
            <a:r>
              <a:rPr lang="en-US" smtClean="0"/>
              <a:t>Ex. 2. Divide the verbs according to the reading of the flexion </a:t>
            </a:r>
            <a:r>
              <a:rPr lang="en-US" b="1" smtClean="0"/>
              <a:t>-ed</a:t>
            </a:r>
          </a:p>
          <a:p>
            <a:pPr marL="0" indent="0" eaLnBrk="1" hangingPunct="1">
              <a:buFont typeface="Arial" charset="0"/>
              <a:buNone/>
            </a:pPr>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0482" name="Заголовок 1"/>
          <p:cNvSpPr>
            <a:spLocks noGrp="1"/>
          </p:cNvSpPr>
          <p:nvPr>
            <p:ph type="title"/>
          </p:nvPr>
        </p:nvSpPr>
        <p:spPr>
          <a:xfrm flipV="1">
            <a:off x="457200" y="0"/>
            <a:ext cx="8229600" cy="274638"/>
          </a:xfrm>
        </p:spPr>
        <p:txBody>
          <a:bodyPr/>
          <a:lstStyle/>
          <a:p>
            <a:endParaRPr lang="ru-RU" smtClean="0"/>
          </a:p>
        </p:txBody>
      </p:sp>
      <p:sp>
        <p:nvSpPr>
          <p:cNvPr id="20483" name="Объект 2"/>
          <p:cNvSpPr>
            <a:spLocks noGrp="1"/>
          </p:cNvSpPr>
          <p:nvPr>
            <p:ph idx="1"/>
          </p:nvPr>
        </p:nvSpPr>
        <p:spPr>
          <a:xfrm>
            <a:off x="179388" y="333375"/>
            <a:ext cx="8785225" cy="6335713"/>
          </a:xfrm>
        </p:spPr>
        <p:txBody>
          <a:bodyPr/>
          <a:lstStyle/>
          <a:p>
            <a:pPr marL="0" indent="0" eaLnBrk="1" fontAlgn="t" hangingPunct="1">
              <a:buFont typeface="Arial" charset="0"/>
              <a:buNone/>
            </a:pPr>
            <a:r>
              <a:rPr lang="en-US" b="1" smtClean="0"/>
              <a:t>	</a:t>
            </a:r>
            <a:r>
              <a:rPr lang="en-US" b="1" smtClean="0">
                <a:solidFill>
                  <a:srgbClr val="FF0000"/>
                </a:solidFill>
              </a:rPr>
              <a:t>[d]</a:t>
            </a:r>
            <a:r>
              <a:rPr lang="en-US" b="1" smtClean="0"/>
              <a:t>				</a:t>
            </a:r>
            <a:r>
              <a:rPr lang="en-US" b="1" smtClean="0">
                <a:solidFill>
                  <a:srgbClr val="0070C0"/>
                </a:solidFill>
              </a:rPr>
              <a:t>[t]</a:t>
            </a:r>
            <a:r>
              <a:rPr lang="en-US" b="1" smtClean="0"/>
              <a:t>			[id]</a:t>
            </a:r>
            <a:endParaRPr lang="ru-RU" smtClean="0"/>
          </a:p>
          <a:p>
            <a:pPr marL="0" indent="0" eaLnBrk="1" hangingPunct="1">
              <a:buFont typeface="Arial" charset="0"/>
              <a:buNone/>
            </a:pPr>
            <a:endParaRPr lang="en-US" b="1" i="1" smtClean="0"/>
          </a:p>
        </p:txBody>
      </p:sp>
      <p:sp>
        <p:nvSpPr>
          <p:cNvPr id="5" name="Прямоугольник 4"/>
          <p:cNvSpPr/>
          <p:nvPr/>
        </p:nvSpPr>
        <p:spPr>
          <a:xfrm>
            <a:off x="827088" y="3141663"/>
            <a:ext cx="1296987" cy="64770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en-US" sz="2800" b="1" dirty="0"/>
              <a:t>started</a:t>
            </a:r>
            <a:endParaRPr lang="ru-RU" sz="2800" b="1" dirty="0"/>
          </a:p>
        </p:txBody>
      </p:sp>
      <p:sp>
        <p:nvSpPr>
          <p:cNvPr id="6" name="Прямоугольник 5"/>
          <p:cNvSpPr/>
          <p:nvPr/>
        </p:nvSpPr>
        <p:spPr>
          <a:xfrm>
            <a:off x="6276975" y="5656263"/>
            <a:ext cx="1295400" cy="64770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en-US" sz="2800" b="1" dirty="0"/>
              <a:t>passed</a:t>
            </a:r>
            <a:endParaRPr lang="ru-RU" sz="2800" b="1" dirty="0"/>
          </a:p>
        </p:txBody>
      </p:sp>
      <p:sp>
        <p:nvSpPr>
          <p:cNvPr id="7" name="Прямоугольник 6"/>
          <p:cNvSpPr/>
          <p:nvPr/>
        </p:nvSpPr>
        <p:spPr>
          <a:xfrm>
            <a:off x="1476375" y="4089400"/>
            <a:ext cx="1511300" cy="64770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en-US" sz="2800" b="1" dirty="0"/>
              <a:t>opened</a:t>
            </a:r>
            <a:endParaRPr lang="ru-RU" sz="2800" b="1" dirty="0"/>
          </a:p>
        </p:txBody>
      </p:sp>
      <p:sp>
        <p:nvSpPr>
          <p:cNvPr id="8" name="Прямоугольник 7"/>
          <p:cNvSpPr/>
          <p:nvPr/>
        </p:nvSpPr>
        <p:spPr>
          <a:xfrm>
            <a:off x="611188" y="4833938"/>
            <a:ext cx="1296987" cy="64770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en-US" sz="2800" b="1" dirty="0"/>
              <a:t>looked</a:t>
            </a:r>
            <a:endParaRPr lang="ru-RU" sz="2800" b="1" dirty="0"/>
          </a:p>
        </p:txBody>
      </p:sp>
      <p:sp>
        <p:nvSpPr>
          <p:cNvPr id="9" name="Прямоугольник 8"/>
          <p:cNvSpPr/>
          <p:nvPr/>
        </p:nvSpPr>
        <p:spPr>
          <a:xfrm>
            <a:off x="2282825" y="3341688"/>
            <a:ext cx="1296988" cy="64928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en-US" sz="2800" b="1" dirty="0"/>
              <a:t>closed</a:t>
            </a:r>
            <a:endParaRPr lang="ru-RU" sz="2800" b="1" dirty="0"/>
          </a:p>
        </p:txBody>
      </p:sp>
      <p:sp>
        <p:nvSpPr>
          <p:cNvPr id="10" name="Прямоугольник 9"/>
          <p:cNvSpPr/>
          <p:nvPr/>
        </p:nvSpPr>
        <p:spPr>
          <a:xfrm>
            <a:off x="4776788" y="5656263"/>
            <a:ext cx="1295400" cy="64770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en-US" sz="2800" b="1" dirty="0"/>
              <a:t>lived</a:t>
            </a:r>
            <a:endParaRPr lang="ru-RU" sz="2800" b="1" dirty="0"/>
          </a:p>
        </p:txBody>
      </p:sp>
      <p:sp>
        <p:nvSpPr>
          <p:cNvPr id="11" name="Прямоугольник 10"/>
          <p:cNvSpPr/>
          <p:nvPr/>
        </p:nvSpPr>
        <p:spPr>
          <a:xfrm>
            <a:off x="1436688" y="5516563"/>
            <a:ext cx="1550987" cy="64928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en-US" sz="2800" b="1" dirty="0"/>
              <a:t>phoned</a:t>
            </a:r>
            <a:endParaRPr lang="ru-RU" sz="2800" b="1" dirty="0"/>
          </a:p>
        </p:txBody>
      </p:sp>
      <p:sp>
        <p:nvSpPr>
          <p:cNvPr id="12" name="Прямоугольник 11"/>
          <p:cNvSpPr/>
          <p:nvPr/>
        </p:nvSpPr>
        <p:spPr>
          <a:xfrm>
            <a:off x="3236913" y="5006975"/>
            <a:ext cx="1295400" cy="64928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en-US" sz="2800" b="1" dirty="0"/>
              <a:t>liked</a:t>
            </a:r>
            <a:endParaRPr lang="ru-RU" sz="2800" b="1" dirty="0"/>
          </a:p>
        </p:txBody>
      </p:sp>
      <p:sp>
        <p:nvSpPr>
          <p:cNvPr id="13" name="Прямоугольник 12"/>
          <p:cNvSpPr/>
          <p:nvPr/>
        </p:nvSpPr>
        <p:spPr>
          <a:xfrm>
            <a:off x="3563938" y="4122738"/>
            <a:ext cx="1295400" cy="64770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en-US" sz="2800" b="1" dirty="0"/>
              <a:t>tried</a:t>
            </a:r>
            <a:endParaRPr lang="ru-RU" sz="2800" b="1" dirty="0"/>
          </a:p>
        </p:txBody>
      </p:sp>
      <p:sp>
        <p:nvSpPr>
          <p:cNvPr id="14" name="Прямоугольник 13"/>
          <p:cNvSpPr/>
          <p:nvPr/>
        </p:nvSpPr>
        <p:spPr>
          <a:xfrm>
            <a:off x="3727450" y="2693988"/>
            <a:ext cx="1296988" cy="64770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en-US" sz="2800" b="1" dirty="0"/>
              <a:t>carried</a:t>
            </a:r>
            <a:endParaRPr lang="ru-RU" sz="2800" b="1" dirty="0"/>
          </a:p>
        </p:txBody>
      </p:sp>
      <p:sp>
        <p:nvSpPr>
          <p:cNvPr id="15" name="Прямоугольник 14"/>
          <p:cNvSpPr/>
          <p:nvPr/>
        </p:nvSpPr>
        <p:spPr>
          <a:xfrm>
            <a:off x="4859338" y="4687888"/>
            <a:ext cx="1512887" cy="64770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en-US" sz="2800" b="1" dirty="0"/>
              <a:t>stopped</a:t>
            </a:r>
            <a:endParaRPr lang="ru-RU" sz="2800" b="1" dirty="0"/>
          </a:p>
        </p:txBody>
      </p:sp>
      <p:sp>
        <p:nvSpPr>
          <p:cNvPr id="16" name="Прямоугольник 15"/>
          <p:cNvSpPr/>
          <p:nvPr/>
        </p:nvSpPr>
        <p:spPr>
          <a:xfrm>
            <a:off x="5435600" y="3341688"/>
            <a:ext cx="1296988" cy="64928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en-US" sz="2800" b="1" dirty="0"/>
              <a:t>jogged</a:t>
            </a:r>
            <a:endParaRPr lang="ru-RU" sz="2800" b="1" dirty="0"/>
          </a:p>
        </p:txBody>
      </p:sp>
      <p:sp>
        <p:nvSpPr>
          <p:cNvPr id="17" name="Прямоугольник 16"/>
          <p:cNvSpPr/>
          <p:nvPr/>
        </p:nvSpPr>
        <p:spPr>
          <a:xfrm>
            <a:off x="7019925" y="4525963"/>
            <a:ext cx="1512888" cy="64770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en-US" sz="2800" b="1" dirty="0"/>
              <a:t>planned</a:t>
            </a:r>
            <a:endParaRPr lang="ru-RU" sz="2800" b="1" dirty="0"/>
          </a:p>
        </p:txBody>
      </p:sp>
      <p:sp>
        <p:nvSpPr>
          <p:cNvPr id="18" name="Прямоугольник 17"/>
          <p:cNvSpPr/>
          <p:nvPr/>
        </p:nvSpPr>
        <p:spPr>
          <a:xfrm>
            <a:off x="7235825" y="3163888"/>
            <a:ext cx="1512888" cy="64770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en-US" sz="2800" b="1" dirty="0"/>
              <a:t>shopped</a:t>
            </a:r>
            <a:endParaRPr lang="ru-RU" sz="28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Заголовок 1"/>
          <p:cNvSpPr>
            <a:spLocks noGrp="1"/>
          </p:cNvSpPr>
          <p:nvPr>
            <p:ph type="title"/>
          </p:nvPr>
        </p:nvSpPr>
        <p:spPr/>
        <p:txBody>
          <a:bodyPr/>
          <a:lstStyle/>
          <a:p>
            <a:r>
              <a:rPr lang="en-US" sz="3000" b="1" smtClean="0"/>
              <a:t>The formation of the negative and interrogative forms in the Past Indefinite Tense </a:t>
            </a:r>
            <a:r>
              <a:rPr lang="en-US" sz="3000" b="1" smtClean="0">
                <a:solidFill>
                  <a:srgbClr val="00B050"/>
                </a:solidFill>
              </a:rPr>
              <a:t>(regular verbs)</a:t>
            </a:r>
            <a:endParaRPr lang="ru-RU" sz="3000" b="1" smtClean="0">
              <a:solidFill>
                <a:srgbClr val="00B050"/>
              </a:solidFill>
            </a:endParaRPr>
          </a:p>
        </p:txBody>
      </p:sp>
      <p:sp>
        <p:nvSpPr>
          <p:cNvPr id="21507" name="Объект 2"/>
          <p:cNvSpPr>
            <a:spLocks noGrp="1"/>
          </p:cNvSpPr>
          <p:nvPr>
            <p:ph idx="1"/>
          </p:nvPr>
        </p:nvSpPr>
        <p:spPr/>
        <p:txBody>
          <a:bodyPr/>
          <a:lstStyle/>
          <a:p>
            <a:pPr marL="0" indent="0" algn="ctr">
              <a:buFont typeface="Arial" charset="0"/>
              <a:buNone/>
            </a:pPr>
            <a:r>
              <a:rPr lang="en-US" b="1" smtClean="0"/>
              <a:t>Positive sentence:</a:t>
            </a:r>
          </a:p>
          <a:p>
            <a:pPr marL="0" indent="0">
              <a:buFont typeface="Arial" charset="0"/>
              <a:buNone/>
            </a:pPr>
            <a:r>
              <a:rPr lang="en-US" b="1" smtClean="0">
                <a:solidFill>
                  <a:srgbClr val="FF0000"/>
                </a:solidFill>
              </a:rPr>
              <a:t>She count</a:t>
            </a:r>
            <a:r>
              <a:rPr lang="en-US" b="1" i="1" smtClean="0"/>
              <a:t>ed</a:t>
            </a:r>
            <a:r>
              <a:rPr lang="en-US" b="1" smtClean="0">
                <a:solidFill>
                  <a:srgbClr val="FF0000"/>
                </a:solidFill>
              </a:rPr>
              <a:t> money yesterday.</a:t>
            </a:r>
          </a:p>
          <a:p>
            <a:pPr marL="0" indent="0" algn="ctr">
              <a:buFont typeface="Arial" charset="0"/>
              <a:buNone/>
            </a:pPr>
            <a:r>
              <a:rPr lang="en-US" b="1" smtClean="0"/>
              <a:t>Negative sentence:</a:t>
            </a:r>
          </a:p>
          <a:p>
            <a:pPr marL="0" indent="0">
              <a:buFont typeface="Arial" charset="0"/>
              <a:buNone/>
            </a:pPr>
            <a:r>
              <a:rPr lang="en-US" b="1" smtClean="0">
                <a:solidFill>
                  <a:srgbClr val="FF0000"/>
                </a:solidFill>
              </a:rPr>
              <a:t>She </a:t>
            </a:r>
            <a:r>
              <a:rPr lang="en-US" b="1" smtClean="0"/>
              <a:t>did</a:t>
            </a:r>
            <a:r>
              <a:rPr lang="en-US" b="1" smtClean="0">
                <a:solidFill>
                  <a:srgbClr val="FF0000"/>
                </a:solidFill>
              </a:rPr>
              <a:t> </a:t>
            </a:r>
            <a:r>
              <a:rPr lang="en-US" b="1" smtClean="0">
                <a:solidFill>
                  <a:srgbClr val="0070C0"/>
                </a:solidFill>
              </a:rPr>
              <a:t>not</a:t>
            </a:r>
            <a:r>
              <a:rPr lang="en-US" b="1" smtClean="0">
                <a:solidFill>
                  <a:srgbClr val="FF0000"/>
                </a:solidFill>
              </a:rPr>
              <a:t> count</a:t>
            </a:r>
            <a:r>
              <a:rPr lang="en-US" b="1" smtClean="0"/>
              <a:t>__</a:t>
            </a:r>
            <a:r>
              <a:rPr lang="en-US" b="1" smtClean="0">
                <a:solidFill>
                  <a:srgbClr val="FF0000"/>
                </a:solidFill>
              </a:rPr>
              <a:t> money yesterday.</a:t>
            </a:r>
          </a:p>
          <a:p>
            <a:pPr marL="0" indent="0" algn="ctr">
              <a:buFont typeface="Arial" charset="0"/>
              <a:buNone/>
            </a:pPr>
            <a:r>
              <a:rPr lang="en-US" b="1" smtClean="0"/>
              <a:t>Interrogative sentence:</a:t>
            </a:r>
          </a:p>
          <a:p>
            <a:pPr marL="0" indent="0">
              <a:buFont typeface="Arial" charset="0"/>
              <a:buNone/>
            </a:pPr>
            <a:r>
              <a:rPr lang="en-US" b="1" smtClean="0"/>
              <a:t>Did</a:t>
            </a:r>
            <a:r>
              <a:rPr lang="en-US" b="1" smtClean="0">
                <a:solidFill>
                  <a:srgbClr val="FF0000"/>
                </a:solidFill>
              </a:rPr>
              <a:t> she count</a:t>
            </a:r>
            <a:r>
              <a:rPr lang="en-US" b="1" smtClean="0"/>
              <a:t>__</a:t>
            </a:r>
            <a:r>
              <a:rPr lang="en-US" b="1" smtClean="0">
                <a:solidFill>
                  <a:srgbClr val="FF0000"/>
                </a:solidFill>
              </a:rPr>
              <a:t> money yesterday?</a:t>
            </a:r>
            <a:endParaRPr lang="ru-RU" b="1" smtClean="0">
              <a:solidFill>
                <a:srgbClr val="FF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Заголовок 1"/>
          <p:cNvSpPr>
            <a:spLocks noGrp="1"/>
          </p:cNvSpPr>
          <p:nvPr>
            <p:ph type="title"/>
          </p:nvPr>
        </p:nvSpPr>
        <p:spPr/>
        <p:txBody>
          <a:bodyPr/>
          <a:lstStyle/>
          <a:p>
            <a:r>
              <a:rPr lang="en-US" sz="3000" b="1" smtClean="0"/>
              <a:t>The formation of the negative and interrogative forms in the Past Indefinite Tense </a:t>
            </a:r>
            <a:r>
              <a:rPr lang="en-US" sz="3000" b="1" smtClean="0">
                <a:solidFill>
                  <a:srgbClr val="00B050"/>
                </a:solidFill>
              </a:rPr>
              <a:t>(irregular verbs)</a:t>
            </a:r>
            <a:endParaRPr lang="ru-RU" sz="3000" smtClean="0"/>
          </a:p>
        </p:txBody>
      </p:sp>
      <p:sp>
        <p:nvSpPr>
          <p:cNvPr id="22531" name="Объект 2"/>
          <p:cNvSpPr>
            <a:spLocks noGrp="1"/>
          </p:cNvSpPr>
          <p:nvPr>
            <p:ph idx="1"/>
          </p:nvPr>
        </p:nvSpPr>
        <p:spPr>
          <a:xfrm>
            <a:off x="457200" y="1412875"/>
            <a:ext cx="8229600" cy="5256213"/>
          </a:xfrm>
        </p:spPr>
        <p:txBody>
          <a:bodyPr/>
          <a:lstStyle/>
          <a:p>
            <a:pPr marL="0" indent="0" algn="ctr">
              <a:buFont typeface="Arial" charset="0"/>
              <a:buNone/>
            </a:pPr>
            <a:r>
              <a:rPr lang="en-US" b="1" smtClean="0"/>
              <a:t>Positive sentence:</a:t>
            </a:r>
          </a:p>
          <a:p>
            <a:pPr marL="0" indent="0">
              <a:buFont typeface="Arial" charset="0"/>
              <a:buNone/>
            </a:pPr>
            <a:r>
              <a:rPr lang="en-US" b="1" smtClean="0">
                <a:solidFill>
                  <a:srgbClr val="FF0000"/>
                </a:solidFill>
              </a:rPr>
              <a:t>He </a:t>
            </a:r>
            <a:r>
              <a:rPr lang="en-US" b="1" u="sng" smtClean="0">
                <a:solidFill>
                  <a:srgbClr val="0070C0"/>
                </a:solidFill>
              </a:rPr>
              <a:t>made</a:t>
            </a:r>
            <a:r>
              <a:rPr lang="en-US" b="1" smtClean="0">
                <a:solidFill>
                  <a:srgbClr val="FF0000"/>
                </a:solidFill>
              </a:rPr>
              <a:t> money yesterday.</a:t>
            </a:r>
          </a:p>
          <a:p>
            <a:pPr marL="0" indent="0">
              <a:buFont typeface="Arial" charset="0"/>
              <a:buNone/>
            </a:pPr>
            <a:r>
              <a:rPr lang="en-US" b="1" smtClean="0">
                <a:solidFill>
                  <a:srgbClr val="FF0000"/>
                </a:solidFill>
              </a:rPr>
              <a:t>     </a:t>
            </a:r>
            <a:r>
              <a:rPr lang="en-US" b="1" smtClean="0"/>
              <a:t>2</a:t>
            </a:r>
            <a:r>
              <a:rPr lang="en-US" b="1" baseline="30000" smtClean="0"/>
              <a:t>nd</a:t>
            </a:r>
            <a:r>
              <a:rPr lang="en-US" b="1" smtClean="0"/>
              <a:t> form</a:t>
            </a:r>
          </a:p>
          <a:p>
            <a:pPr marL="0" indent="0" algn="ctr">
              <a:buFont typeface="Arial" charset="0"/>
              <a:buNone/>
            </a:pPr>
            <a:r>
              <a:rPr lang="en-US" b="1" smtClean="0"/>
              <a:t>Negative sentence:</a:t>
            </a:r>
          </a:p>
          <a:p>
            <a:pPr marL="0" indent="0">
              <a:buFont typeface="Arial" charset="0"/>
              <a:buNone/>
            </a:pPr>
            <a:r>
              <a:rPr lang="en-US" b="1" smtClean="0">
                <a:solidFill>
                  <a:srgbClr val="FF0000"/>
                </a:solidFill>
              </a:rPr>
              <a:t>He </a:t>
            </a:r>
            <a:r>
              <a:rPr lang="en-US" b="1" smtClean="0"/>
              <a:t>did</a:t>
            </a:r>
            <a:r>
              <a:rPr lang="en-US" b="1" smtClean="0">
                <a:solidFill>
                  <a:srgbClr val="FF0000"/>
                </a:solidFill>
              </a:rPr>
              <a:t> </a:t>
            </a:r>
            <a:r>
              <a:rPr lang="en-US" b="1" smtClean="0">
                <a:solidFill>
                  <a:srgbClr val="00B050"/>
                </a:solidFill>
              </a:rPr>
              <a:t>not</a:t>
            </a:r>
            <a:r>
              <a:rPr lang="en-US" b="1" smtClean="0">
                <a:solidFill>
                  <a:srgbClr val="FF0000"/>
                </a:solidFill>
              </a:rPr>
              <a:t> </a:t>
            </a:r>
            <a:r>
              <a:rPr lang="en-US" b="1" u="sng" smtClean="0">
                <a:solidFill>
                  <a:srgbClr val="0070C0"/>
                </a:solidFill>
              </a:rPr>
              <a:t>make</a:t>
            </a:r>
            <a:r>
              <a:rPr lang="en-US" b="1" smtClean="0">
                <a:solidFill>
                  <a:srgbClr val="FF0000"/>
                </a:solidFill>
              </a:rPr>
              <a:t> money yesterday.</a:t>
            </a:r>
          </a:p>
          <a:p>
            <a:pPr marL="0" indent="0">
              <a:buFont typeface="Arial" charset="0"/>
              <a:buNone/>
            </a:pPr>
            <a:r>
              <a:rPr lang="en-US" b="1" smtClean="0"/>
              <a:t>		1</a:t>
            </a:r>
            <a:r>
              <a:rPr lang="en-US" b="1" baseline="30000" smtClean="0"/>
              <a:t>st</a:t>
            </a:r>
            <a:r>
              <a:rPr lang="en-US" b="1" smtClean="0"/>
              <a:t> form</a:t>
            </a:r>
          </a:p>
          <a:p>
            <a:pPr marL="0" indent="0" algn="ctr">
              <a:buFont typeface="Arial" charset="0"/>
              <a:buNone/>
            </a:pPr>
            <a:r>
              <a:rPr lang="en-US" b="1" smtClean="0"/>
              <a:t>Interrogative sentence:</a:t>
            </a:r>
          </a:p>
          <a:p>
            <a:pPr marL="0" indent="0">
              <a:buFont typeface="Arial" charset="0"/>
              <a:buNone/>
            </a:pPr>
            <a:r>
              <a:rPr lang="en-US" b="1" smtClean="0"/>
              <a:t>Did</a:t>
            </a:r>
            <a:r>
              <a:rPr lang="en-US" b="1" smtClean="0">
                <a:solidFill>
                  <a:srgbClr val="FF0000"/>
                </a:solidFill>
              </a:rPr>
              <a:t> he </a:t>
            </a:r>
            <a:r>
              <a:rPr lang="en-US" b="1" u="sng" smtClean="0">
                <a:solidFill>
                  <a:srgbClr val="0070C0"/>
                </a:solidFill>
              </a:rPr>
              <a:t>make</a:t>
            </a:r>
            <a:r>
              <a:rPr lang="en-US" b="1" smtClean="0">
                <a:solidFill>
                  <a:srgbClr val="FF0000"/>
                </a:solidFill>
              </a:rPr>
              <a:t> money yesterday?</a:t>
            </a:r>
            <a:endParaRPr lang="ru-RU" b="1" smtClean="0">
              <a:solidFill>
                <a:srgbClr val="FF0000"/>
              </a:solidFill>
            </a:endParaRPr>
          </a:p>
          <a:p>
            <a:pPr marL="0" indent="0">
              <a:buFont typeface="Arial" charset="0"/>
              <a:buNone/>
            </a:pPr>
            <a:r>
              <a:rPr lang="en-US" b="1" smtClean="0"/>
              <a:t>	  1</a:t>
            </a:r>
            <a:r>
              <a:rPr lang="en-US" b="1" baseline="30000" smtClean="0"/>
              <a:t>st</a:t>
            </a:r>
            <a:r>
              <a:rPr lang="en-US" b="1" smtClean="0"/>
              <a:t> form</a:t>
            </a:r>
            <a:endParaRPr lang="ru-RU"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3074" name="Заголовок 1"/>
          <p:cNvSpPr>
            <a:spLocks noGrp="1"/>
          </p:cNvSpPr>
          <p:nvPr>
            <p:ph type="title"/>
          </p:nvPr>
        </p:nvSpPr>
        <p:spPr/>
        <p:txBody>
          <a:bodyPr/>
          <a:lstStyle/>
          <a:p>
            <a:pPr eaLnBrk="1" hangingPunct="1"/>
            <a:r>
              <a:rPr lang="en-US" b="1" smtClean="0"/>
              <a:t>Phonetic drills</a:t>
            </a:r>
            <a:endParaRPr lang="ru-RU" b="1" smtClean="0"/>
          </a:p>
        </p:txBody>
      </p:sp>
      <p:sp>
        <p:nvSpPr>
          <p:cNvPr id="3" name="Объект 2"/>
          <p:cNvSpPr>
            <a:spLocks noGrp="1"/>
          </p:cNvSpPr>
          <p:nvPr>
            <p:ph idx="1"/>
          </p:nvPr>
        </p:nvSpPr>
        <p:spPr>
          <a:extLst/>
        </p:spPr>
        <p:txBody>
          <a:bodyPr numCol="2" rtlCol="0">
            <a:normAutofit fontScale="25000" lnSpcReduction="20000"/>
          </a:bodyPr>
          <a:lstStyle/>
          <a:p>
            <a:pPr eaLnBrk="1" fontAlgn="auto" hangingPunct="1">
              <a:spcAft>
                <a:spcPts val="0"/>
              </a:spcAft>
              <a:buFont typeface="Arial" pitchFamily="34" charset="0"/>
              <a:buChar char="•"/>
              <a:defRPr/>
            </a:pPr>
            <a:r>
              <a:rPr lang="en-US" sz="12800" b="1" dirty="0"/>
              <a:t>outpost </a:t>
            </a:r>
            <a:endParaRPr lang="ru-RU" sz="12800" b="1" dirty="0"/>
          </a:p>
          <a:p>
            <a:pPr eaLnBrk="1" fontAlgn="auto" hangingPunct="1">
              <a:spcAft>
                <a:spcPts val="0"/>
              </a:spcAft>
              <a:buFont typeface="Arial" pitchFamily="34" charset="0"/>
              <a:buChar char="•"/>
              <a:defRPr/>
            </a:pPr>
            <a:r>
              <a:rPr lang="en-US" sz="12800" b="1" dirty="0"/>
              <a:t>to use </a:t>
            </a:r>
            <a:endParaRPr lang="ru-RU" sz="12800" b="1" dirty="0"/>
          </a:p>
          <a:p>
            <a:pPr eaLnBrk="1" fontAlgn="auto" hangingPunct="1">
              <a:spcAft>
                <a:spcPts val="0"/>
              </a:spcAft>
              <a:buFont typeface="Arial" pitchFamily="34" charset="0"/>
              <a:buChar char="•"/>
              <a:defRPr/>
            </a:pPr>
            <a:r>
              <a:rPr lang="en-US" sz="12800" b="1" dirty="0"/>
              <a:t>silver </a:t>
            </a:r>
            <a:endParaRPr lang="ru-RU" sz="12800" b="1" dirty="0"/>
          </a:p>
          <a:p>
            <a:pPr eaLnBrk="1" fontAlgn="auto" hangingPunct="1">
              <a:spcAft>
                <a:spcPts val="0"/>
              </a:spcAft>
              <a:buFont typeface="Arial" pitchFamily="34" charset="0"/>
              <a:buChar char="•"/>
              <a:defRPr/>
            </a:pPr>
            <a:r>
              <a:rPr lang="en-US" sz="12800" b="1" dirty="0"/>
              <a:t>pure </a:t>
            </a:r>
            <a:endParaRPr lang="ru-RU" sz="12800" b="1" dirty="0"/>
          </a:p>
          <a:p>
            <a:pPr eaLnBrk="1" fontAlgn="auto" hangingPunct="1">
              <a:spcAft>
                <a:spcPts val="0"/>
              </a:spcAft>
              <a:buFont typeface="Arial" pitchFamily="34" charset="0"/>
              <a:buChar char="•"/>
              <a:defRPr/>
            </a:pPr>
            <a:r>
              <a:rPr lang="en-US" sz="12800" b="1" dirty="0"/>
              <a:t>debt </a:t>
            </a:r>
            <a:endParaRPr lang="ru-RU" sz="12800" b="1" dirty="0"/>
          </a:p>
          <a:p>
            <a:pPr eaLnBrk="1" fontAlgn="auto" hangingPunct="1">
              <a:spcAft>
                <a:spcPts val="0"/>
              </a:spcAft>
              <a:buFont typeface="Arial" pitchFamily="34" charset="0"/>
              <a:buChar char="•"/>
              <a:defRPr/>
            </a:pPr>
            <a:r>
              <a:rPr lang="en-US" sz="12800" b="1" dirty="0"/>
              <a:t>to compel </a:t>
            </a:r>
            <a:endParaRPr lang="ru-RU" sz="12800" b="1" dirty="0"/>
          </a:p>
          <a:p>
            <a:pPr eaLnBrk="1" fontAlgn="auto" hangingPunct="1">
              <a:spcAft>
                <a:spcPts val="0"/>
              </a:spcAft>
              <a:buFont typeface="Arial" pitchFamily="34" charset="0"/>
              <a:buChar char="•"/>
              <a:defRPr/>
            </a:pPr>
            <a:r>
              <a:rPr lang="en-US" sz="12800" b="1" dirty="0"/>
              <a:t>to maintain </a:t>
            </a:r>
            <a:endParaRPr lang="ru-RU" sz="12800" b="1" dirty="0"/>
          </a:p>
          <a:p>
            <a:pPr eaLnBrk="1" fontAlgn="auto" hangingPunct="1">
              <a:spcAft>
                <a:spcPts val="0"/>
              </a:spcAft>
              <a:buFont typeface="Arial" pitchFamily="34" charset="0"/>
              <a:buChar char="•"/>
              <a:defRPr/>
            </a:pPr>
            <a:r>
              <a:rPr lang="en-US" sz="12800" b="1" dirty="0"/>
              <a:t>to weigh </a:t>
            </a:r>
            <a:endParaRPr lang="en-US" sz="12800" b="1" dirty="0" smtClean="0"/>
          </a:p>
          <a:p>
            <a:pPr eaLnBrk="1" fontAlgn="auto" hangingPunct="1">
              <a:spcAft>
                <a:spcPts val="0"/>
              </a:spcAft>
              <a:buFont typeface="Arial" pitchFamily="34" charset="0"/>
              <a:buChar char="•"/>
              <a:defRPr/>
            </a:pPr>
            <a:r>
              <a:rPr lang="en-US" sz="12800" b="1" dirty="0" smtClean="0"/>
              <a:t>certain </a:t>
            </a:r>
            <a:endParaRPr lang="ru-RU" sz="12800" b="1" dirty="0"/>
          </a:p>
          <a:p>
            <a:pPr eaLnBrk="1" fontAlgn="auto" hangingPunct="1">
              <a:spcAft>
                <a:spcPts val="0"/>
              </a:spcAft>
              <a:buFont typeface="Arial" pitchFamily="34" charset="0"/>
              <a:buChar char="•"/>
              <a:defRPr/>
            </a:pPr>
            <a:endParaRPr lang="en-US" sz="12800" b="1" dirty="0" smtClean="0"/>
          </a:p>
          <a:p>
            <a:pPr eaLnBrk="1" fontAlgn="auto" hangingPunct="1">
              <a:spcAft>
                <a:spcPts val="0"/>
              </a:spcAft>
              <a:buFont typeface="Arial" pitchFamily="34" charset="0"/>
              <a:buChar char="•"/>
              <a:defRPr/>
            </a:pPr>
            <a:endParaRPr lang="en-US" sz="12800" b="1" dirty="0"/>
          </a:p>
          <a:p>
            <a:pPr eaLnBrk="1" fontAlgn="auto" hangingPunct="1">
              <a:spcAft>
                <a:spcPts val="0"/>
              </a:spcAft>
              <a:buFont typeface="Arial" pitchFamily="34" charset="0"/>
              <a:buChar char="•"/>
              <a:defRPr/>
            </a:pPr>
            <a:endParaRPr lang="en-US" sz="12800" b="1" dirty="0" smtClean="0"/>
          </a:p>
          <a:p>
            <a:pPr eaLnBrk="1" fontAlgn="auto" hangingPunct="1">
              <a:spcAft>
                <a:spcPts val="0"/>
              </a:spcAft>
              <a:buFont typeface="Arial" pitchFamily="34" charset="0"/>
              <a:buChar char="•"/>
              <a:defRPr/>
            </a:pPr>
            <a:r>
              <a:rPr lang="en-US" sz="12800" b="1" dirty="0" smtClean="0"/>
              <a:t>coin </a:t>
            </a:r>
            <a:endParaRPr lang="ru-RU" sz="12800" b="1" dirty="0"/>
          </a:p>
          <a:p>
            <a:pPr eaLnBrk="1" fontAlgn="auto" hangingPunct="1">
              <a:spcAft>
                <a:spcPts val="0"/>
              </a:spcAft>
              <a:buFont typeface="Arial" pitchFamily="34" charset="0"/>
              <a:buChar char="•"/>
              <a:defRPr/>
            </a:pPr>
            <a:r>
              <a:rPr lang="en-US" sz="12800" b="1" dirty="0"/>
              <a:t>to constitute </a:t>
            </a:r>
            <a:endParaRPr lang="ru-RU" sz="12800" b="1" dirty="0"/>
          </a:p>
          <a:p>
            <a:pPr eaLnBrk="1" fontAlgn="auto" hangingPunct="1">
              <a:spcAft>
                <a:spcPts val="0"/>
              </a:spcAft>
              <a:buFont typeface="Arial" pitchFamily="34" charset="0"/>
              <a:buChar char="•"/>
              <a:defRPr/>
            </a:pPr>
            <a:r>
              <a:rPr lang="en-US" sz="12800" b="1" dirty="0"/>
              <a:t>capable  </a:t>
            </a:r>
            <a:endParaRPr lang="ru-RU" sz="12800" b="1" dirty="0"/>
          </a:p>
          <a:p>
            <a:pPr eaLnBrk="1" fontAlgn="auto" hangingPunct="1">
              <a:spcAft>
                <a:spcPts val="0"/>
              </a:spcAft>
              <a:buFont typeface="Arial" pitchFamily="34" charset="0"/>
              <a:buChar char="•"/>
              <a:defRPr/>
            </a:pPr>
            <a:r>
              <a:rPr lang="en-US" sz="12800" b="1" dirty="0"/>
              <a:t>to tend </a:t>
            </a:r>
            <a:endParaRPr lang="en-US" sz="12800" b="1" dirty="0" smtClean="0"/>
          </a:p>
          <a:p>
            <a:pPr eaLnBrk="1" fontAlgn="auto" hangingPunct="1">
              <a:spcAft>
                <a:spcPts val="0"/>
              </a:spcAft>
              <a:buFont typeface="Arial" pitchFamily="34" charset="0"/>
              <a:buChar char="•"/>
              <a:defRPr/>
            </a:pPr>
            <a:r>
              <a:rPr lang="en-US" sz="12800" b="1" dirty="0"/>
              <a:t>pound </a:t>
            </a:r>
            <a:endParaRPr lang="ru-RU" sz="12800" b="1" dirty="0"/>
          </a:p>
          <a:p>
            <a:pPr eaLnBrk="1" fontAlgn="auto" hangingPunct="1">
              <a:spcAft>
                <a:spcPts val="0"/>
              </a:spcAft>
              <a:buFont typeface="Arial" pitchFamily="34" charset="0"/>
              <a:buChar char="•"/>
              <a:defRPr/>
            </a:pPr>
            <a:r>
              <a:rPr lang="en-US" sz="12800" b="1" dirty="0"/>
              <a:t>overvalue </a:t>
            </a:r>
            <a:endParaRPr lang="ru-RU" sz="12800" b="1" dirty="0"/>
          </a:p>
          <a:p>
            <a:pPr eaLnBrk="1" fontAlgn="auto" hangingPunct="1">
              <a:spcAft>
                <a:spcPts val="0"/>
              </a:spcAft>
              <a:buFont typeface="Arial" pitchFamily="34" charset="0"/>
              <a:buChar char="•"/>
              <a:defRPr/>
            </a:pPr>
            <a:r>
              <a:rPr lang="en-US" sz="12800" b="1" dirty="0"/>
              <a:t>undervalue</a:t>
            </a:r>
            <a:endParaRPr lang="ru-RU" sz="12800" b="1" dirty="0"/>
          </a:p>
          <a:p>
            <a:pPr eaLnBrk="1" fontAlgn="auto" hangingPunct="1">
              <a:spcAft>
                <a:spcPts val="0"/>
              </a:spcAft>
              <a:buFont typeface="Arial" pitchFamily="34" charset="0"/>
              <a:buChar char="•"/>
              <a:defRPr/>
            </a:pPr>
            <a:r>
              <a:rPr lang="en-US" sz="12800" b="1" dirty="0" smtClean="0"/>
              <a:t>respective </a:t>
            </a:r>
            <a:endParaRPr lang="ru-RU" sz="12800" b="1" dirty="0"/>
          </a:p>
          <a:p>
            <a:pPr eaLnBrk="1" fontAlgn="auto" hangingPunct="1">
              <a:spcAft>
                <a:spcPts val="0"/>
              </a:spcAft>
              <a:buFont typeface="Arial" pitchFamily="34" charset="0"/>
              <a:buChar char="•"/>
              <a:defRPr/>
            </a:pPr>
            <a:r>
              <a:rPr lang="en-US" sz="12800" b="1" dirty="0"/>
              <a:t>accordance </a:t>
            </a:r>
            <a:endParaRPr lang="ru-RU" sz="12800" b="1" dirty="0"/>
          </a:p>
          <a:p>
            <a:pPr eaLnBrk="1" fontAlgn="auto" hangingPunct="1">
              <a:spcAft>
                <a:spcPts val="0"/>
              </a:spcAft>
              <a:buFont typeface="Arial" pitchFamily="34" charset="0"/>
              <a:buChar char="•"/>
              <a:defRPr/>
            </a:pPr>
            <a:r>
              <a:rPr lang="en-US" sz="12800" b="1" dirty="0"/>
              <a:t>relative </a:t>
            </a:r>
            <a:endParaRPr lang="ru-RU" sz="12800" b="1" dirty="0"/>
          </a:p>
          <a:p>
            <a:pPr eaLnBrk="1" fontAlgn="auto" hangingPunct="1">
              <a:spcAft>
                <a:spcPts val="0"/>
              </a:spcAft>
              <a:buFont typeface="Arial" pitchFamily="34" charset="0"/>
              <a:buChar char="•"/>
              <a:defRPr/>
            </a:pPr>
            <a:endParaRPr lang="ru-RU" dirty="0"/>
          </a:p>
          <a:p>
            <a:pPr marL="0" indent="0" eaLnBrk="1" fontAlgn="auto" hangingPunct="1">
              <a:spcAft>
                <a:spcPts val="0"/>
              </a:spcAft>
              <a:buFont typeface="Arial" pitchFamily="34" charset="0"/>
              <a:buNone/>
              <a:defRPr/>
            </a:pPr>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6626" name="Заголовок 1"/>
          <p:cNvSpPr>
            <a:spLocks noGrp="1"/>
          </p:cNvSpPr>
          <p:nvPr>
            <p:ph type="title"/>
          </p:nvPr>
        </p:nvSpPr>
        <p:spPr/>
        <p:txBody>
          <a:bodyPr/>
          <a:lstStyle/>
          <a:p>
            <a:pPr eaLnBrk="1" hangingPunct="1"/>
            <a:r>
              <a:rPr lang="en-US" b="1" smtClean="0"/>
              <a:t>Guess the proverbs:</a:t>
            </a:r>
            <a:endParaRPr lang="ru-RU" b="1" smtClean="0"/>
          </a:p>
        </p:txBody>
      </p:sp>
      <p:sp>
        <p:nvSpPr>
          <p:cNvPr id="3" name="Объект 2"/>
          <p:cNvSpPr>
            <a:spLocks noGrp="1"/>
          </p:cNvSpPr>
          <p:nvPr>
            <p:ph idx="1"/>
          </p:nvPr>
        </p:nvSpPr>
        <p:spPr>
          <a:xfrm>
            <a:off x="179388" y="1268413"/>
            <a:ext cx="8856662" cy="5256212"/>
          </a:xfrm>
        </p:spPr>
        <p:txBody>
          <a:bodyPr/>
          <a:lstStyle/>
          <a:p>
            <a:pPr marL="0" indent="0" eaLnBrk="1" hangingPunct="1">
              <a:buFont typeface="Arial" charset="0"/>
              <a:buNone/>
            </a:pPr>
            <a:r>
              <a:rPr lang="en-US" b="1" smtClean="0"/>
              <a:t>20, 9, 13, 5, 9, 19, 13, 15, 14, 5, 25.</a:t>
            </a:r>
          </a:p>
          <a:p>
            <a:pPr marL="0" indent="0" eaLnBrk="1" hangingPunct="1">
              <a:buFont typeface="Arial" charset="0"/>
              <a:buNone/>
            </a:pPr>
            <a:endParaRPr lang="en-US" b="1" smtClean="0"/>
          </a:p>
          <a:p>
            <a:pPr marL="0" indent="0" eaLnBrk="1" hangingPunct="1">
              <a:buFont typeface="Arial" charset="0"/>
              <a:buNone/>
            </a:pPr>
            <a:r>
              <a:rPr lang="en-US" b="1" smtClean="0"/>
              <a:t>13, 15, 14, 5, 25, 8, 1, 19, 14, 15, 19, 13, 5,12,12.</a:t>
            </a:r>
          </a:p>
          <a:p>
            <a:pPr marL="0" indent="0" eaLnBrk="1" hangingPunct="1">
              <a:buFont typeface="Arial" charset="0"/>
              <a:buNone/>
            </a:pPr>
            <a:endParaRPr lang="en-US" b="1" smtClean="0"/>
          </a:p>
          <a:p>
            <a:pPr marL="0" indent="0" eaLnBrk="1" hangingPunct="1">
              <a:buFont typeface="Arial" charset="0"/>
              <a:buNone/>
            </a:pPr>
            <a:r>
              <a:rPr lang="en-US" b="1" smtClean="0"/>
              <a:t>13, 15, 14, 5, 25, 13, 1, 11, 5, 19, 13, 15, 14,5,25.</a:t>
            </a:r>
          </a:p>
          <a:p>
            <a:pPr marL="0" indent="0" eaLnBrk="1" hangingPunct="1">
              <a:buFont typeface="Arial" charset="0"/>
              <a:buNone/>
            </a:pPr>
            <a:endParaRPr lang="en-US" b="1" smtClean="0"/>
          </a:p>
          <a:p>
            <a:pPr marL="0" indent="0" eaLnBrk="1" hangingPunct="1">
              <a:buFont typeface="Arial" charset="0"/>
              <a:buNone/>
            </a:pPr>
            <a:r>
              <a:rPr lang="ru-RU" b="1" smtClean="0"/>
              <a:t>13,</a:t>
            </a:r>
            <a:r>
              <a:rPr lang="en-US" b="1" smtClean="0"/>
              <a:t> </a:t>
            </a:r>
            <a:r>
              <a:rPr lang="ru-RU" b="1" smtClean="0"/>
              <a:t>15,</a:t>
            </a:r>
            <a:r>
              <a:rPr lang="en-US" b="1" smtClean="0"/>
              <a:t> </a:t>
            </a:r>
            <a:r>
              <a:rPr lang="ru-RU" b="1" smtClean="0"/>
              <a:t>14,</a:t>
            </a:r>
            <a:r>
              <a:rPr lang="en-US" b="1" smtClean="0"/>
              <a:t> </a:t>
            </a:r>
            <a:r>
              <a:rPr lang="ru-RU" b="1" smtClean="0"/>
              <a:t>5,</a:t>
            </a:r>
            <a:r>
              <a:rPr lang="en-US" b="1" smtClean="0"/>
              <a:t> </a:t>
            </a:r>
            <a:r>
              <a:rPr lang="ru-RU" b="1" smtClean="0"/>
              <a:t>25,</a:t>
            </a:r>
            <a:r>
              <a:rPr lang="en-US" b="1" smtClean="0"/>
              <a:t> </a:t>
            </a:r>
            <a:r>
              <a:rPr lang="ru-RU" b="1" smtClean="0"/>
              <a:t>9,</a:t>
            </a:r>
            <a:r>
              <a:rPr lang="en-US" b="1" smtClean="0"/>
              <a:t> </a:t>
            </a:r>
            <a:r>
              <a:rPr lang="ru-RU" b="1" smtClean="0"/>
              <a:t>19,</a:t>
            </a:r>
            <a:r>
              <a:rPr lang="en-US" b="1" smtClean="0"/>
              <a:t> </a:t>
            </a:r>
            <a:r>
              <a:rPr lang="ru-RU" b="1" smtClean="0"/>
              <a:t>1,</a:t>
            </a:r>
            <a:r>
              <a:rPr lang="en-US" b="1" smtClean="0"/>
              <a:t> </a:t>
            </a:r>
            <a:r>
              <a:rPr lang="ru-RU" b="1" smtClean="0"/>
              <a:t>7,</a:t>
            </a:r>
            <a:r>
              <a:rPr lang="en-US" b="1" smtClean="0"/>
              <a:t> </a:t>
            </a:r>
            <a:r>
              <a:rPr lang="ru-RU" b="1" smtClean="0"/>
              <a:t>15,</a:t>
            </a:r>
            <a:r>
              <a:rPr lang="en-US" b="1" smtClean="0"/>
              <a:t> </a:t>
            </a:r>
            <a:r>
              <a:rPr lang="ru-RU" b="1" smtClean="0"/>
              <a:t>15,</a:t>
            </a:r>
            <a:r>
              <a:rPr lang="en-US" b="1" smtClean="0"/>
              <a:t> </a:t>
            </a:r>
            <a:r>
              <a:rPr lang="ru-RU" b="1" smtClean="0"/>
              <a:t>4,</a:t>
            </a:r>
            <a:r>
              <a:rPr lang="en-US" b="1" smtClean="0"/>
              <a:t> </a:t>
            </a:r>
            <a:r>
              <a:rPr lang="ru-RU" b="1" smtClean="0"/>
              <a:t>19,</a:t>
            </a:r>
            <a:r>
              <a:rPr lang="en-US" b="1" smtClean="0"/>
              <a:t> </a:t>
            </a:r>
            <a:r>
              <a:rPr lang="ru-RU" b="1" smtClean="0"/>
              <a:t>5,</a:t>
            </a:r>
            <a:r>
              <a:rPr lang="en-US" b="1" smtClean="0"/>
              <a:t> </a:t>
            </a:r>
            <a:r>
              <a:rPr lang="ru-RU" b="1" smtClean="0"/>
              <a:t>18,</a:t>
            </a:r>
            <a:r>
              <a:rPr lang="en-US" b="1" smtClean="0"/>
              <a:t> </a:t>
            </a:r>
            <a:r>
              <a:rPr lang="ru-RU" b="1" smtClean="0"/>
              <a:t>22,1,14,20,2,21,20,1,</a:t>
            </a:r>
            <a:r>
              <a:rPr lang="en-US" b="1" smtClean="0"/>
              <a:t> </a:t>
            </a:r>
            <a:r>
              <a:rPr lang="ru-RU" b="1" smtClean="0"/>
              <a:t>2,</a:t>
            </a:r>
            <a:r>
              <a:rPr lang="en-US" b="1" smtClean="0"/>
              <a:t> </a:t>
            </a:r>
            <a:r>
              <a:rPr lang="ru-RU" b="1" smtClean="0"/>
              <a:t>1,</a:t>
            </a:r>
            <a:r>
              <a:rPr lang="en-US" b="1" smtClean="0"/>
              <a:t> </a:t>
            </a:r>
            <a:r>
              <a:rPr lang="ru-RU" b="1" smtClean="0"/>
              <a:t>4,</a:t>
            </a:r>
            <a:r>
              <a:rPr lang="en-US" b="1" smtClean="0"/>
              <a:t> </a:t>
            </a:r>
            <a:r>
              <a:rPr lang="ru-RU" b="1" smtClean="0"/>
              <a:t>13,</a:t>
            </a:r>
            <a:r>
              <a:rPr lang="en-US" b="1" smtClean="0"/>
              <a:t> </a:t>
            </a:r>
            <a:r>
              <a:rPr lang="ru-RU" b="1" smtClean="0"/>
              <a:t>1,</a:t>
            </a:r>
            <a:r>
              <a:rPr lang="en-US" b="1" smtClean="0"/>
              <a:t> </a:t>
            </a:r>
            <a:r>
              <a:rPr lang="ru-RU" b="1" smtClean="0"/>
              <a:t>19,</a:t>
            </a:r>
            <a:r>
              <a:rPr lang="en-US" b="1" smtClean="0"/>
              <a:t> </a:t>
            </a:r>
            <a:r>
              <a:rPr lang="ru-RU" b="1" smtClean="0"/>
              <a:t>20,5,</a:t>
            </a:r>
            <a:r>
              <a:rPr lang="en-US" b="1" smtClean="0"/>
              <a:t> 18.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41" presetClass="entr" presetSubtype="0" fill="hold" nodeType="clickEffect">
                                  <p:stCondLst>
                                    <p:cond delay="0"/>
                                  </p:stCondLst>
                                  <p:iterate type="lt">
                                    <p:tmPct val="10000"/>
                                  </p:iterate>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2" end="2"/>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4" presetClass="entr" presetSubtype="1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4" dur="500"/>
                                        <p:tgtEl>
                                          <p:spTgt spid="3">
                                            <p:txEl>
                                              <p:pRg st="4" end="4"/>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56" presetClass="entr" presetSubtype="0" fill="hold" nodeType="clickEffect">
                                  <p:stCondLst>
                                    <p:cond delay="0"/>
                                  </p:stCondLst>
                                  <p:iterate type="lt">
                                    <p:tmPct val="10000"/>
                                  </p:iterate>
                                  <p:childTnLst>
                                    <p:set>
                                      <p:cBhvr>
                                        <p:cTn id="38" dur="1" fill="hold">
                                          <p:stCondLst>
                                            <p:cond delay="0"/>
                                          </p:stCondLst>
                                        </p:cTn>
                                        <p:tgtEl>
                                          <p:spTgt spid="3">
                                            <p:txEl>
                                              <p:pRg st="6" end="6"/>
                                            </p:txEl>
                                          </p:spTgt>
                                        </p:tgtEl>
                                        <p:attrNameLst>
                                          <p:attrName>style.visibility</p:attrName>
                                        </p:attrNameLst>
                                      </p:cBhvr>
                                      <p:to>
                                        <p:strVal val="visible"/>
                                      </p:to>
                                    </p:set>
                                    <p:anim by="(-#ppt_w*2)" calcmode="lin" valueType="num">
                                      <p:cBhvr rctx="PPT">
                                        <p:cTn id="39" dur="500" autoRev="1" fill="hold">
                                          <p:stCondLst>
                                            <p:cond delay="0"/>
                                          </p:stCondLst>
                                        </p:cTn>
                                        <p:tgtEl>
                                          <p:spTgt spid="3">
                                            <p:txEl>
                                              <p:pRg st="6" end="6"/>
                                            </p:txEl>
                                          </p:spTgt>
                                        </p:tgtEl>
                                        <p:attrNameLst>
                                          <p:attrName>ppt_w</p:attrName>
                                        </p:attrNameLst>
                                      </p:cBhvr>
                                    </p:anim>
                                    <p:anim by="(#ppt_w*0.50)" calcmode="lin" valueType="num">
                                      <p:cBhvr>
                                        <p:cTn id="40" dur="500" decel="50000" autoRev="1" fill="hold">
                                          <p:stCondLst>
                                            <p:cond delay="0"/>
                                          </p:stCondLst>
                                        </p:cTn>
                                        <p:tgtEl>
                                          <p:spTgt spid="3">
                                            <p:txEl>
                                              <p:pRg st="6" end="6"/>
                                            </p:txEl>
                                          </p:spTgt>
                                        </p:tgtEl>
                                        <p:attrNameLst>
                                          <p:attrName>ppt_x</p:attrName>
                                        </p:attrNameLst>
                                      </p:cBhvr>
                                    </p:anim>
                                    <p:anim from="(-#ppt_h/2)" to="(#ppt_y)" calcmode="lin" valueType="num">
                                      <p:cBhvr>
                                        <p:cTn id="41" dur="1000" fill="hold">
                                          <p:stCondLst>
                                            <p:cond delay="0"/>
                                          </p:stCondLst>
                                        </p:cTn>
                                        <p:tgtEl>
                                          <p:spTgt spid="3">
                                            <p:txEl>
                                              <p:pRg st="6" end="6"/>
                                            </p:txEl>
                                          </p:spTgt>
                                        </p:tgtEl>
                                        <p:attrNameLst>
                                          <p:attrName>ppt_y</p:attrName>
                                        </p:attrNameLst>
                                      </p:cBhvr>
                                    </p:anim>
                                    <p:animRot by="21600000">
                                      <p:cBhvr>
                                        <p:cTn id="42" dur="1000" fill="hold">
                                          <p:stCondLst>
                                            <p:cond delay="0"/>
                                          </p:stCondLst>
                                        </p:cTn>
                                        <p:tgtEl>
                                          <p:spTgt spid="3">
                                            <p:txEl>
                                              <p:pRg st="6" end="6"/>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7650" name="Заголовок 1"/>
          <p:cNvSpPr>
            <a:spLocks noGrp="1"/>
          </p:cNvSpPr>
          <p:nvPr>
            <p:ph type="title"/>
          </p:nvPr>
        </p:nvSpPr>
        <p:spPr/>
        <p:txBody>
          <a:bodyPr/>
          <a:lstStyle/>
          <a:p>
            <a:pPr eaLnBrk="1" hangingPunct="1"/>
            <a:r>
              <a:rPr lang="en-US" b="1" smtClean="0"/>
              <a:t>Guess the proverbs:</a:t>
            </a:r>
            <a:endParaRPr lang="ru-RU" b="1" smtClean="0"/>
          </a:p>
        </p:txBody>
      </p:sp>
      <p:sp>
        <p:nvSpPr>
          <p:cNvPr id="3" name="Объект 2"/>
          <p:cNvSpPr>
            <a:spLocks noGrp="1"/>
          </p:cNvSpPr>
          <p:nvPr>
            <p:ph idx="1"/>
          </p:nvPr>
        </p:nvSpPr>
        <p:spPr>
          <a:xfrm>
            <a:off x="457200" y="1268413"/>
            <a:ext cx="8229600" cy="5256212"/>
          </a:xfrm>
        </p:spPr>
        <p:txBody>
          <a:bodyPr/>
          <a:lstStyle/>
          <a:p>
            <a:pPr marL="0" indent="0" eaLnBrk="1" hangingPunct="1">
              <a:buFont typeface="Arial" charset="0"/>
              <a:buNone/>
            </a:pPr>
            <a:r>
              <a:rPr lang="en-US" smtClean="0"/>
              <a:t>20, 9, 13, 5, 9, 19, 13, 15, 14, 5, 25.</a:t>
            </a:r>
          </a:p>
          <a:p>
            <a:pPr marL="0" indent="0" eaLnBrk="1" hangingPunct="1">
              <a:buFont typeface="Arial" charset="0"/>
              <a:buNone/>
            </a:pPr>
            <a:r>
              <a:rPr lang="en-US" b="1" smtClean="0">
                <a:solidFill>
                  <a:srgbClr val="FF0000"/>
                </a:solidFill>
              </a:rPr>
              <a:t>Time is money. </a:t>
            </a:r>
          </a:p>
          <a:p>
            <a:pPr marL="0" indent="0" eaLnBrk="1" hangingPunct="1">
              <a:buFont typeface="Arial" charset="0"/>
              <a:buNone/>
            </a:pPr>
            <a:r>
              <a:rPr lang="en-US" smtClean="0"/>
              <a:t>13, 15, 14, 5, 25, 8, 1, 19, 14, 15, 19, 13, 5,12,12.</a:t>
            </a:r>
          </a:p>
          <a:p>
            <a:pPr marL="0" indent="0" eaLnBrk="1" hangingPunct="1">
              <a:buFont typeface="Arial" charset="0"/>
              <a:buNone/>
            </a:pPr>
            <a:r>
              <a:rPr lang="en-US" b="1" smtClean="0">
                <a:solidFill>
                  <a:srgbClr val="FF0000"/>
                </a:solidFill>
              </a:rPr>
              <a:t>Money has no smell.</a:t>
            </a:r>
          </a:p>
          <a:p>
            <a:pPr marL="0" indent="0" eaLnBrk="1" hangingPunct="1">
              <a:buFont typeface="Arial" charset="0"/>
              <a:buNone/>
            </a:pPr>
            <a:r>
              <a:rPr lang="en-US" smtClean="0"/>
              <a:t>13, 15, 14, 5, 25, 13, 1, 11, 5, 19, 13, 15, 14,5,25.</a:t>
            </a:r>
          </a:p>
          <a:p>
            <a:pPr marL="0" indent="0" eaLnBrk="1" hangingPunct="1">
              <a:buFont typeface="Arial" charset="0"/>
              <a:buNone/>
            </a:pPr>
            <a:r>
              <a:rPr lang="ru-RU" b="1" smtClean="0">
                <a:solidFill>
                  <a:srgbClr val="FF0000"/>
                </a:solidFill>
              </a:rPr>
              <a:t>Money makes money. </a:t>
            </a:r>
            <a:endParaRPr lang="en-US" b="1" smtClean="0">
              <a:solidFill>
                <a:srgbClr val="FF0000"/>
              </a:solidFill>
            </a:endParaRPr>
          </a:p>
          <a:p>
            <a:pPr marL="0" indent="0" eaLnBrk="1" hangingPunct="1">
              <a:buFont typeface="Arial" charset="0"/>
              <a:buNone/>
            </a:pPr>
            <a:r>
              <a:rPr lang="ru-RU" smtClean="0"/>
              <a:t>13,</a:t>
            </a:r>
            <a:r>
              <a:rPr lang="en-US" smtClean="0"/>
              <a:t> </a:t>
            </a:r>
            <a:r>
              <a:rPr lang="ru-RU" smtClean="0"/>
              <a:t>15,</a:t>
            </a:r>
            <a:r>
              <a:rPr lang="en-US" smtClean="0"/>
              <a:t> </a:t>
            </a:r>
            <a:r>
              <a:rPr lang="ru-RU" smtClean="0"/>
              <a:t>14,</a:t>
            </a:r>
            <a:r>
              <a:rPr lang="en-US" smtClean="0"/>
              <a:t> </a:t>
            </a:r>
            <a:r>
              <a:rPr lang="ru-RU" smtClean="0"/>
              <a:t>5,</a:t>
            </a:r>
            <a:r>
              <a:rPr lang="en-US" smtClean="0"/>
              <a:t> </a:t>
            </a:r>
            <a:r>
              <a:rPr lang="ru-RU" smtClean="0"/>
              <a:t>25,</a:t>
            </a:r>
            <a:r>
              <a:rPr lang="en-US" smtClean="0"/>
              <a:t> </a:t>
            </a:r>
            <a:r>
              <a:rPr lang="ru-RU" smtClean="0"/>
              <a:t>9,</a:t>
            </a:r>
            <a:r>
              <a:rPr lang="en-US" smtClean="0"/>
              <a:t> </a:t>
            </a:r>
            <a:r>
              <a:rPr lang="ru-RU" smtClean="0"/>
              <a:t>19,</a:t>
            </a:r>
            <a:r>
              <a:rPr lang="en-US" smtClean="0"/>
              <a:t> </a:t>
            </a:r>
            <a:r>
              <a:rPr lang="ru-RU" smtClean="0"/>
              <a:t>1,</a:t>
            </a:r>
            <a:r>
              <a:rPr lang="en-US" smtClean="0"/>
              <a:t> </a:t>
            </a:r>
            <a:r>
              <a:rPr lang="ru-RU" smtClean="0"/>
              <a:t>7,</a:t>
            </a:r>
            <a:r>
              <a:rPr lang="en-US" smtClean="0"/>
              <a:t> </a:t>
            </a:r>
            <a:r>
              <a:rPr lang="ru-RU" smtClean="0"/>
              <a:t>15,</a:t>
            </a:r>
            <a:r>
              <a:rPr lang="en-US" smtClean="0"/>
              <a:t> </a:t>
            </a:r>
            <a:r>
              <a:rPr lang="ru-RU" smtClean="0"/>
              <a:t>15,</a:t>
            </a:r>
            <a:r>
              <a:rPr lang="en-US" smtClean="0"/>
              <a:t> </a:t>
            </a:r>
            <a:r>
              <a:rPr lang="ru-RU" smtClean="0"/>
              <a:t>4,19,5,18,22, 1,</a:t>
            </a:r>
            <a:r>
              <a:rPr lang="en-US" smtClean="0"/>
              <a:t> </a:t>
            </a:r>
            <a:r>
              <a:rPr lang="ru-RU" smtClean="0"/>
              <a:t>14,</a:t>
            </a:r>
            <a:r>
              <a:rPr lang="en-US" smtClean="0"/>
              <a:t> </a:t>
            </a:r>
            <a:r>
              <a:rPr lang="ru-RU" smtClean="0"/>
              <a:t>20,</a:t>
            </a:r>
            <a:r>
              <a:rPr lang="en-US" smtClean="0"/>
              <a:t> </a:t>
            </a:r>
            <a:r>
              <a:rPr lang="ru-RU" smtClean="0"/>
              <a:t>2,</a:t>
            </a:r>
            <a:r>
              <a:rPr lang="en-US" smtClean="0"/>
              <a:t> </a:t>
            </a:r>
            <a:r>
              <a:rPr lang="ru-RU" smtClean="0"/>
              <a:t>21,</a:t>
            </a:r>
            <a:r>
              <a:rPr lang="en-US" smtClean="0"/>
              <a:t> </a:t>
            </a:r>
            <a:r>
              <a:rPr lang="ru-RU" smtClean="0"/>
              <a:t>20,</a:t>
            </a:r>
            <a:r>
              <a:rPr lang="en-US" smtClean="0"/>
              <a:t> </a:t>
            </a:r>
            <a:r>
              <a:rPr lang="ru-RU" smtClean="0"/>
              <a:t>1,</a:t>
            </a:r>
            <a:r>
              <a:rPr lang="en-US" smtClean="0"/>
              <a:t> </a:t>
            </a:r>
            <a:r>
              <a:rPr lang="ru-RU" smtClean="0"/>
              <a:t>2,</a:t>
            </a:r>
            <a:r>
              <a:rPr lang="en-US" smtClean="0"/>
              <a:t> </a:t>
            </a:r>
            <a:r>
              <a:rPr lang="ru-RU" smtClean="0"/>
              <a:t>1,</a:t>
            </a:r>
            <a:r>
              <a:rPr lang="en-US" smtClean="0"/>
              <a:t> </a:t>
            </a:r>
            <a:r>
              <a:rPr lang="ru-RU" smtClean="0"/>
              <a:t>4,</a:t>
            </a:r>
            <a:r>
              <a:rPr lang="en-US" smtClean="0"/>
              <a:t> </a:t>
            </a:r>
            <a:r>
              <a:rPr lang="ru-RU" smtClean="0"/>
              <a:t>13,</a:t>
            </a:r>
            <a:r>
              <a:rPr lang="en-US" smtClean="0"/>
              <a:t> </a:t>
            </a:r>
            <a:r>
              <a:rPr lang="ru-RU" smtClean="0"/>
              <a:t>1,</a:t>
            </a:r>
            <a:r>
              <a:rPr lang="en-US" smtClean="0"/>
              <a:t> </a:t>
            </a:r>
            <a:r>
              <a:rPr lang="ru-RU" smtClean="0"/>
              <a:t>19,</a:t>
            </a:r>
            <a:r>
              <a:rPr lang="en-US" smtClean="0"/>
              <a:t> </a:t>
            </a:r>
            <a:r>
              <a:rPr lang="ru-RU" smtClean="0"/>
              <a:t>20,</a:t>
            </a:r>
            <a:r>
              <a:rPr lang="en-US" smtClean="0"/>
              <a:t> </a:t>
            </a:r>
            <a:r>
              <a:rPr lang="ru-RU" smtClean="0"/>
              <a:t>5,</a:t>
            </a:r>
            <a:r>
              <a:rPr lang="en-US" smtClean="0"/>
              <a:t> 18.</a:t>
            </a:r>
          </a:p>
          <a:p>
            <a:pPr marL="0" indent="0" eaLnBrk="1" hangingPunct="1">
              <a:buFont typeface="Arial" charset="0"/>
              <a:buNone/>
            </a:pPr>
            <a:r>
              <a:rPr lang="en-US" b="1" smtClean="0">
                <a:solidFill>
                  <a:srgbClr val="FF0000"/>
                </a:solidFill>
              </a:rPr>
              <a:t>Money is a good servant but a bad master. </a:t>
            </a:r>
            <a:endParaRPr lang="ru-RU" b="1"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41" presetClass="entr" presetSubtype="0" fill="hold" nodeType="clickEffect">
                                  <p:stCondLst>
                                    <p:cond delay="0"/>
                                  </p:stCondLst>
                                  <p:iterate type="lt">
                                    <p:tmPct val="10000"/>
                                  </p:iterate>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2" end="2"/>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4" presetClass="entr" presetSubtype="1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4" dur="500"/>
                                        <p:tgtEl>
                                          <p:spTgt spid="3">
                                            <p:txEl>
                                              <p:pRg st="4" end="4"/>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56" presetClass="entr" presetSubtype="0" fill="hold" nodeType="clickEffect">
                                  <p:stCondLst>
                                    <p:cond delay="0"/>
                                  </p:stCondLst>
                                  <p:iterate type="lt">
                                    <p:tmPct val="10000"/>
                                  </p:iterate>
                                  <p:childTnLst>
                                    <p:set>
                                      <p:cBhvr>
                                        <p:cTn id="38" dur="1" fill="hold">
                                          <p:stCondLst>
                                            <p:cond delay="0"/>
                                          </p:stCondLst>
                                        </p:cTn>
                                        <p:tgtEl>
                                          <p:spTgt spid="3">
                                            <p:txEl>
                                              <p:pRg st="6" end="6"/>
                                            </p:txEl>
                                          </p:spTgt>
                                        </p:tgtEl>
                                        <p:attrNameLst>
                                          <p:attrName>style.visibility</p:attrName>
                                        </p:attrNameLst>
                                      </p:cBhvr>
                                      <p:to>
                                        <p:strVal val="visible"/>
                                      </p:to>
                                    </p:set>
                                    <p:anim by="(-#ppt_w*2)" calcmode="lin" valueType="num">
                                      <p:cBhvr rctx="PPT">
                                        <p:cTn id="39" dur="500" autoRev="1" fill="hold">
                                          <p:stCondLst>
                                            <p:cond delay="0"/>
                                          </p:stCondLst>
                                        </p:cTn>
                                        <p:tgtEl>
                                          <p:spTgt spid="3">
                                            <p:txEl>
                                              <p:pRg st="6" end="6"/>
                                            </p:txEl>
                                          </p:spTgt>
                                        </p:tgtEl>
                                        <p:attrNameLst>
                                          <p:attrName>ppt_w</p:attrName>
                                        </p:attrNameLst>
                                      </p:cBhvr>
                                    </p:anim>
                                    <p:anim by="(#ppt_w*0.50)" calcmode="lin" valueType="num">
                                      <p:cBhvr>
                                        <p:cTn id="40" dur="500" decel="50000" autoRev="1" fill="hold">
                                          <p:stCondLst>
                                            <p:cond delay="0"/>
                                          </p:stCondLst>
                                        </p:cTn>
                                        <p:tgtEl>
                                          <p:spTgt spid="3">
                                            <p:txEl>
                                              <p:pRg st="6" end="6"/>
                                            </p:txEl>
                                          </p:spTgt>
                                        </p:tgtEl>
                                        <p:attrNameLst>
                                          <p:attrName>ppt_x</p:attrName>
                                        </p:attrNameLst>
                                      </p:cBhvr>
                                    </p:anim>
                                    <p:anim from="(-#ppt_h/2)" to="(#ppt_y)" calcmode="lin" valueType="num">
                                      <p:cBhvr>
                                        <p:cTn id="41" dur="1000" fill="hold">
                                          <p:stCondLst>
                                            <p:cond delay="0"/>
                                          </p:stCondLst>
                                        </p:cTn>
                                        <p:tgtEl>
                                          <p:spTgt spid="3">
                                            <p:txEl>
                                              <p:pRg st="6" end="6"/>
                                            </p:txEl>
                                          </p:spTgt>
                                        </p:tgtEl>
                                        <p:attrNameLst>
                                          <p:attrName>ppt_y</p:attrName>
                                        </p:attrNameLst>
                                      </p:cBhvr>
                                    </p:anim>
                                    <p:animRot by="21600000">
                                      <p:cBhvr>
                                        <p:cTn id="42" dur="1000" fill="hold">
                                          <p:stCondLst>
                                            <p:cond delay="0"/>
                                          </p:stCondLst>
                                        </p:cTn>
                                        <p:tgtEl>
                                          <p:spTgt spid="3">
                                            <p:txEl>
                                              <p:pRg st="6" end="6"/>
                                            </p:txEl>
                                          </p:spTgt>
                                        </p:tgtEl>
                                        <p:attrNameLst>
                                          <p:attrName>r</p:attrName>
                                        </p:attrNameLst>
                                      </p:cBhvr>
                                    </p:animRot>
                                  </p:childTnLst>
                                </p:cTn>
                              </p:par>
                            </p:childTnLst>
                          </p:cTn>
                        </p:par>
                      </p:childTnLst>
                    </p:cTn>
                  </p:par>
                  <p:par>
                    <p:cTn id="43" fill="hold" nodeType="clickPar">
                      <p:stCondLst>
                        <p:cond delay="indefinite"/>
                      </p:stCondLst>
                      <p:childTnLst>
                        <p:par>
                          <p:cTn id="44" fill="hold" nodeType="withGroup">
                            <p:stCondLst>
                              <p:cond delay="0"/>
                            </p:stCondLst>
                            <p:childTnLst>
                              <p:par>
                                <p:cTn id="45" presetID="31" presetClass="entr" presetSubtype="0" fill="hold" nodeType="clickEffect">
                                  <p:stCondLst>
                                    <p:cond delay="0"/>
                                  </p:stCondLst>
                                  <p:childTnLst>
                                    <p:set>
                                      <p:cBhvr>
                                        <p:cTn id="46" dur="1" fill="hold">
                                          <p:stCondLst>
                                            <p:cond delay="0"/>
                                          </p:stCondLst>
                                        </p:cTn>
                                        <p:tgtEl>
                                          <p:spTgt spid="3">
                                            <p:txEl>
                                              <p:pRg st="1" end="1"/>
                                            </p:txEl>
                                          </p:spTgt>
                                        </p:tgtEl>
                                        <p:attrNameLst>
                                          <p:attrName>style.visibility</p:attrName>
                                        </p:attrNameLst>
                                      </p:cBhvr>
                                      <p:to>
                                        <p:strVal val="visible"/>
                                      </p:to>
                                    </p:set>
                                    <p:anim calcmode="lin" valueType="num">
                                      <p:cBhvr>
                                        <p:cTn id="4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1" end="1"/>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1" presetClass="entr" presetSubtype="1" fill="hold" nodeType="clickEffect">
                                  <p:stCondLst>
                                    <p:cond delay="0"/>
                                  </p:stCondLst>
                                  <p:childTnLst>
                                    <p:set>
                                      <p:cBhvr>
                                        <p:cTn id="54" dur="1" fill="hold">
                                          <p:stCondLst>
                                            <p:cond delay="0"/>
                                          </p:stCondLst>
                                        </p:cTn>
                                        <p:tgtEl>
                                          <p:spTgt spid="3">
                                            <p:txEl>
                                              <p:pRg st="3" end="3"/>
                                            </p:txEl>
                                          </p:spTgt>
                                        </p:tgtEl>
                                        <p:attrNameLst>
                                          <p:attrName>style.visibility</p:attrName>
                                        </p:attrNameLst>
                                      </p:cBhvr>
                                      <p:to>
                                        <p:strVal val="visible"/>
                                      </p:to>
                                    </p:set>
                                    <p:animEffect transition="in" filter="wheel(1)">
                                      <p:cBhvr>
                                        <p:cTn id="55" dur="2000"/>
                                        <p:tgtEl>
                                          <p:spTgt spid="3">
                                            <p:txEl>
                                              <p:pRg st="3" end="3"/>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9" presetClass="entr" presetSubtype="10" fill="hold" nodeType="clickEffect">
                                  <p:stCondLst>
                                    <p:cond delay="0"/>
                                  </p:stCondLst>
                                  <p:childTnLst>
                                    <p:set>
                                      <p:cBhvr>
                                        <p:cTn id="59" dur="1" fill="hold">
                                          <p:stCondLst>
                                            <p:cond delay="0"/>
                                          </p:stCondLst>
                                        </p:cTn>
                                        <p:tgtEl>
                                          <p:spTgt spid="3">
                                            <p:txEl>
                                              <p:pRg st="5" end="5"/>
                                            </p:txEl>
                                          </p:spTgt>
                                        </p:tgtEl>
                                        <p:attrNameLst>
                                          <p:attrName>style.visibility</p:attrName>
                                        </p:attrNameLst>
                                      </p:cBhvr>
                                      <p:to>
                                        <p:strVal val="visible"/>
                                      </p:to>
                                    </p:set>
                                    <p:anim calcmode="lin" valueType="num">
                                      <p:cBhvr>
                                        <p:cTn id="60" dur="5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61" dur="5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55" presetClass="entr" presetSubtype="0" fill="hold" nodeType="clickEffect">
                                  <p:stCondLst>
                                    <p:cond delay="0"/>
                                  </p:stCondLst>
                                  <p:childTnLst>
                                    <p:set>
                                      <p:cBhvr>
                                        <p:cTn id="65" dur="1" fill="hold">
                                          <p:stCondLst>
                                            <p:cond delay="0"/>
                                          </p:stCondLst>
                                        </p:cTn>
                                        <p:tgtEl>
                                          <p:spTgt spid="3">
                                            <p:txEl>
                                              <p:pRg st="7" end="7"/>
                                            </p:txEl>
                                          </p:spTgt>
                                        </p:tgtEl>
                                        <p:attrNameLst>
                                          <p:attrName>style.visibility</p:attrName>
                                        </p:attrNameLst>
                                      </p:cBhvr>
                                      <p:to>
                                        <p:strVal val="visible"/>
                                      </p:to>
                                    </p:set>
                                    <p:anim calcmode="lin" valueType="num">
                                      <p:cBhvr>
                                        <p:cTn id="66" dur="10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67"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68"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0">
          <a:gsLst>
            <a:gs pos="0">
              <a:srgbClr val="CCCCFF"/>
            </a:gs>
            <a:gs pos="17999">
              <a:srgbClr val="99CCFF"/>
            </a:gs>
            <a:gs pos="36000">
              <a:srgbClr val="9966FF"/>
            </a:gs>
            <a:gs pos="61000">
              <a:srgbClr val="CC99FF"/>
            </a:gs>
            <a:gs pos="82001">
              <a:srgbClr val="99CCFF"/>
            </a:gs>
            <a:gs pos="100000">
              <a:srgbClr val="CCCCFF"/>
            </a:gs>
          </a:gsLst>
          <a:lin ang="5400000"/>
        </a:gradFill>
        <a:effectLst/>
      </p:bgPr>
    </p:bg>
    <p:spTree>
      <p:nvGrpSpPr>
        <p:cNvPr id="1" name=""/>
        <p:cNvGrpSpPr/>
        <p:nvPr/>
      </p:nvGrpSpPr>
      <p:grpSpPr>
        <a:xfrm>
          <a:off x="0" y="0"/>
          <a:ext cx="0" cy="0"/>
          <a:chOff x="0" y="0"/>
          <a:chExt cx="0" cy="0"/>
        </a:xfrm>
      </p:grpSpPr>
      <p:sp>
        <p:nvSpPr>
          <p:cNvPr id="28674" name="Заголовок 1"/>
          <p:cNvSpPr>
            <a:spLocks noGrp="1"/>
          </p:cNvSpPr>
          <p:nvPr>
            <p:ph type="title"/>
          </p:nvPr>
        </p:nvSpPr>
        <p:spPr/>
        <p:txBody>
          <a:bodyPr/>
          <a:lstStyle/>
          <a:p>
            <a:pPr eaLnBrk="1" hangingPunct="1"/>
            <a:r>
              <a:rPr lang="en-US" b="1" smtClean="0"/>
              <a:t>Find the right equivalent:</a:t>
            </a:r>
            <a:endParaRPr lang="ru-RU" b="1" smtClean="0"/>
          </a:p>
        </p:txBody>
      </p:sp>
      <p:sp>
        <p:nvSpPr>
          <p:cNvPr id="28675" name="Объект 2"/>
          <p:cNvSpPr>
            <a:spLocks noGrp="1"/>
          </p:cNvSpPr>
          <p:nvPr>
            <p:ph idx="1"/>
          </p:nvPr>
        </p:nvSpPr>
        <p:spPr/>
        <p:txBody>
          <a:bodyPr/>
          <a:lstStyle/>
          <a:p>
            <a:pPr marL="0" indent="0" eaLnBrk="1" hangingPunct="1">
              <a:buFont typeface="Arial" charset="0"/>
              <a:buNone/>
            </a:pPr>
            <a:endParaRPr lang="en-US" smtClean="0"/>
          </a:p>
          <a:p>
            <a:pPr marL="0" indent="0" eaLnBrk="1" hangingPunct="1">
              <a:buFont typeface="Arial" charset="0"/>
              <a:buNone/>
            </a:pPr>
            <a:endParaRPr lang="en-US" smtClean="0"/>
          </a:p>
          <a:p>
            <a:pPr marL="0" indent="0" eaLnBrk="1" hangingPunct="1">
              <a:buFont typeface="Arial" charset="0"/>
              <a:buNone/>
            </a:pPr>
            <a:endParaRPr lang="en-US" smtClean="0"/>
          </a:p>
          <a:p>
            <a:pPr marL="0" indent="0" eaLnBrk="1" hangingPunct="1">
              <a:buFont typeface="Arial" charset="0"/>
              <a:buNone/>
            </a:pPr>
            <a:endParaRPr lang="en-US" smtClean="0"/>
          </a:p>
          <a:p>
            <a:pPr marL="0" indent="0" eaLnBrk="1" hangingPunct="1">
              <a:buFont typeface="Arial" charset="0"/>
              <a:buNone/>
            </a:pPr>
            <a:endParaRPr lang="ru-RU" smtClean="0"/>
          </a:p>
        </p:txBody>
      </p:sp>
      <p:graphicFrame>
        <p:nvGraphicFramePr>
          <p:cNvPr id="4" name="Таблица 3"/>
          <p:cNvGraphicFramePr>
            <a:graphicFrameLocks noGrp="1"/>
          </p:cNvGraphicFramePr>
          <p:nvPr/>
        </p:nvGraphicFramePr>
        <p:xfrm>
          <a:off x="611188" y="1341438"/>
          <a:ext cx="7993062" cy="4827587"/>
        </p:xfrm>
        <a:graphic>
          <a:graphicData uri="http://schemas.openxmlformats.org/drawingml/2006/table">
            <a:tbl>
              <a:tblPr firstRow="1" bandRow="1">
                <a:tableStyleId>{5C22544A-7EE6-4342-B048-85BDC9FD1C3A}</a:tableStyleId>
              </a:tblPr>
              <a:tblGrid>
                <a:gridCol w="3996531"/>
                <a:gridCol w="3996531"/>
              </a:tblGrid>
              <a:tr h="1151999">
                <a:tc rowSpan="4">
                  <a:txBody>
                    <a:bodyPr/>
                    <a:lstStyle/>
                    <a:p>
                      <a:pPr algn="ctr"/>
                      <a:endParaRPr lang="en-US" sz="3600" dirty="0" smtClean="0">
                        <a:solidFill>
                          <a:schemeClr val="tx1"/>
                        </a:solidFill>
                      </a:endParaRPr>
                    </a:p>
                    <a:p>
                      <a:pPr algn="ctr"/>
                      <a:endParaRPr lang="en-US" sz="3600" dirty="0" smtClean="0">
                        <a:solidFill>
                          <a:schemeClr val="tx1"/>
                        </a:solidFill>
                      </a:endParaRPr>
                    </a:p>
                    <a:p>
                      <a:pPr algn="ctr"/>
                      <a:endParaRPr lang="en-US" sz="3600" dirty="0" smtClean="0">
                        <a:solidFill>
                          <a:schemeClr val="tx1"/>
                        </a:solidFill>
                      </a:endParaRPr>
                    </a:p>
                    <a:p>
                      <a:pPr algn="ctr"/>
                      <a:r>
                        <a:rPr lang="ru-RU" sz="3600" dirty="0" err="1" smtClean="0">
                          <a:solidFill>
                            <a:schemeClr val="tx1"/>
                          </a:solidFill>
                        </a:rPr>
                        <a:t>Ақшада</a:t>
                      </a:r>
                      <a:r>
                        <a:rPr lang="ru-RU" sz="3600" dirty="0" smtClean="0">
                          <a:solidFill>
                            <a:schemeClr val="tx1"/>
                          </a:solidFill>
                        </a:rPr>
                        <a:t> </a:t>
                      </a:r>
                      <a:r>
                        <a:rPr lang="ru-RU" sz="3600" dirty="0" err="1" smtClean="0">
                          <a:solidFill>
                            <a:schemeClr val="tx1"/>
                          </a:solidFill>
                        </a:rPr>
                        <a:t>көз</a:t>
                      </a:r>
                      <a:r>
                        <a:rPr lang="ru-RU" sz="3600" dirty="0" smtClean="0">
                          <a:solidFill>
                            <a:schemeClr val="tx1"/>
                          </a:solidFill>
                        </a:rPr>
                        <a:t> </a:t>
                      </a:r>
                      <a:r>
                        <a:rPr lang="ru-RU" sz="3600" dirty="0" err="1" smtClean="0">
                          <a:solidFill>
                            <a:schemeClr val="tx1"/>
                          </a:solidFill>
                        </a:rPr>
                        <a:t>жоқ</a:t>
                      </a:r>
                      <a:r>
                        <a:rPr lang="ru-RU" sz="3600" dirty="0" smtClean="0">
                          <a:solidFill>
                            <a:schemeClr val="tx1"/>
                          </a:solidFill>
                        </a:rPr>
                        <a:t>.</a:t>
                      </a:r>
                      <a:r>
                        <a:rPr lang="en-US" sz="3600" dirty="0" smtClean="0">
                          <a:solidFill>
                            <a:schemeClr val="tx1"/>
                          </a:solidFill>
                        </a:rPr>
                        <a:t> </a:t>
                      </a:r>
                      <a:endParaRPr lang="ru-RU" sz="3600" dirty="0"/>
                    </a:p>
                  </a:txBody>
                  <a:tcPr marL="91442" marR="91442"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solidFill>
                            <a:schemeClr val="tx1"/>
                          </a:solidFill>
                        </a:rPr>
                        <a:t>Time is money. </a:t>
                      </a:r>
                      <a:endParaRPr lang="ru-RU" sz="2800" dirty="0">
                        <a:solidFill>
                          <a:schemeClr val="tx1"/>
                        </a:solidFill>
                      </a:endParaRPr>
                    </a:p>
                  </a:txBody>
                  <a:tcPr marL="91442" marR="91442"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51999">
                <a:tc vMerge="1">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b="1"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solidFill>
                            <a:schemeClr val="tx1"/>
                          </a:solidFill>
                        </a:rPr>
                        <a:t>Money has no smell.</a:t>
                      </a:r>
                      <a:endParaRPr lang="ru-RU" sz="2800" b="1" dirty="0"/>
                    </a:p>
                  </a:txBody>
                  <a:tcPr marL="91442" marR="91442"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51999">
                <a:tc vMerge="1">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ru-RU" sz="2800" b="1" dirty="0" err="1" smtClean="0"/>
                        <a:t>Money</a:t>
                      </a:r>
                      <a:r>
                        <a:rPr lang="ru-RU" sz="2800" b="1" dirty="0" smtClean="0"/>
                        <a:t> </a:t>
                      </a:r>
                      <a:r>
                        <a:rPr lang="ru-RU" sz="2800" b="1" dirty="0" err="1" smtClean="0"/>
                        <a:t>makes</a:t>
                      </a:r>
                      <a:r>
                        <a:rPr lang="ru-RU" sz="2800" b="1" dirty="0" smtClean="0"/>
                        <a:t> </a:t>
                      </a:r>
                      <a:r>
                        <a:rPr lang="ru-RU" sz="2800" b="1" dirty="0" err="1" smtClean="0"/>
                        <a:t>money</a:t>
                      </a:r>
                      <a:r>
                        <a:rPr lang="ru-RU" sz="2800" b="1" dirty="0" smtClean="0"/>
                        <a:t>. </a:t>
                      </a:r>
                      <a:endParaRPr lang="ru-RU" sz="2800" b="1" dirty="0"/>
                    </a:p>
                  </a:txBody>
                  <a:tcPr marL="91442" marR="91442"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71589">
                <a:tc vMerge="1">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Money is a good servant but a bad master</a:t>
                      </a:r>
                      <a:r>
                        <a:rPr lang="en-US" sz="2800" b="1" smtClean="0"/>
                        <a:t>. </a:t>
                      </a:r>
                      <a:endParaRPr lang="ru-RU" sz="2800" b="1" dirty="0"/>
                    </a:p>
                  </a:txBody>
                  <a:tcPr marL="91442" marR="91442"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0">
          <a:gsLst>
            <a:gs pos="0">
              <a:srgbClr val="D6B19C"/>
            </a:gs>
            <a:gs pos="45000">
              <a:srgbClr val="D49E6C"/>
            </a:gs>
            <a:gs pos="84000">
              <a:srgbClr val="A65528"/>
            </a:gs>
            <a:gs pos="100000">
              <a:srgbClr val="663012"/>
            </a:gs>
          </a:gsLst>
          <a:lin ang="5400000"/>
        </a:gradFill>
        <a:effectLst/>
      </p:bgPr>
    </p:bg>
    <p:spTree>
      <p:nvGrpSpPr>
        <p:cNvPr id="1" name=""/>
        <p:cNvGrpSpPr/>
        <p:nvPr/>
      </p:nvGrpSpPr>
      <p:grpSpPr>
        <a:xfrm>
          <a:off x="0" y="0"/>
          <a:ext cx="0" cy="0"/>
          <a:chOff x="0" y="0"/>
          <a:chExt cx="0" cy="0"/>
        </a:xfrm>
      </p:grpSpPr>
      <p:sp>
        <p:nvSpPr>
          <p:cNvPr id="29698" name="Заголовок 1"/>
          <p:cNvSpPr>
            <a:spLocks noGrp="1"/>
          </p:cNvSpPr>
          <p:nvPr>
            <p:ph type="title"/>
          </p:nvPr>
        </p:nvSpPr>
        <p:spPr/>
        <p:txBody>
          <a:bodyPr/>
          <a:lstStyle/>
          <a:p>
            <a:pPr eaLnBrk="1" hangingPunct="1"/>
            <a:endParaRPr lang="ru-RU" smtClean="0"/>
          </a:p>
        </p:txBody>
      </p:sp>
      <p:sp>
        <p:nvSpPr>
          <p:cNvPr id="22531" name="Объект 2"/>
          <p:cNvSpPr>
            <a:spLocks noGrp="1"/>
          </p:cNvSpPr>
          <p:nvPr>
            <p:ph idx="1"/>
          </p:nvPr>
        </p:nvSpPr>
        <p:spPr/>
        <p:txBody>
          <a:bodyPr/>
          <a:lstStyle/>
          <a:p>
            <a:pPr marL="0" indent="0" algn="ctr" eaLnBrk="1" hangingPunct="1">
              <a:buFont typeface="Arial" charset="0"/>
              <a:buNone/>
            </a:pPr>
            <a:r>
              <a:rPr lang="en-US" sz="4400" b="1" i="1" smtClean="0">
                <a:solidFill>
                  <a:srgbClr val="0070C0"/>
                </a:solidFill>
              </a:rPr>
              <a:t>Money spent on the brain </a:t>
            </a:r>
          </a:p>
          <a:p>
            <a:pPr marL="0" indent="0" algn="ctr" eaLnBrk="1" hangingPunct="1">
              <a:buFont typeface="Arial" charset="0"/>
              <a:buNone/>
            </a:pPr>
            <a:r>
              <a:rPr lang="en-US" sz="4400" b="1" i="1" smtClean="0">
                <a:solidFill>
                  <a:srgbClr val="0070C0"/>
                </a:solidFill>
              </a:rPr>
              <a:t>is never spent in vain.</a:t>
            </a:r>
          </a:p>
          <a:p>
            <a:pPr marL="0" indent="0" eaLnBrk="1" hangingPunct="1">
              <a:buFont typeface="Arial" charset="0"/>
              <a:buNone/>
            </a:pPr>
            <a:endParaRPr lang="ru-RU" smtClean="0"/>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mph" presetSubtype="0" fill="hold" nodeType="afterEffect">
                                  <p:stCondLst>
                                    <p:cond delay="750"/>
                                  </p:stCondLst>
                                  <p:iterate type="lt">
                                    <p:tmPct val="4000"/>
                                  </p:iterate>
                                  <p:childTnLst>
                                    <p:set>
                                      <p:cBhvr override="childStyle">
                                        <p:cTn id="6" dur="500" fill="hold"/>
                                        <p:tgtEl>
                                          <p:spTgt spid="22531">
                                            <p:txEl>
                                              <p:pRg st="0" end="0"/>
                                            </p:txEl>
                                          </p:spTgt>
                                        </p:tgtEl>
                                        <p:attrNameLst>
                                          <p:attrName>style.textDecorationUnderline</p:attrName>
                                        </p:attrNameLst>
                                      </p:cBhvr>
                                      <p:to>
                                        <p:strVal val="true"/>
                                      </p:to>
                                    </p:set>
                                  </p:childTnLst>
                                </p:cTn>
                              </p:par>
                            </p:childTnLst>
                          </p:cTn>
                        </p:par>
                        <p:par>
                          <p:cTn id="7" fill="hold" nodeType="afterGroup">
                            <p:stCondLst>
                              <p:cond delay="1630"/>
                            </p:stCondLst>
                            <p:childTnLst>
                              <p:par>
                                <p:cTn id="8" presetID="18" presetClass="emph" presetSubtype="0" fill="hold" nodeType="afterEffect">
                                  <p:stCondLst>
                                    <p:cond delay="750"/>
                                  </p:stCondLst>
                                  <p:iterate type="lt">
                                    <p:tmPct val="4000"/>
                                  </p:iterate>
                                  <p:childTnLst>
                                    <p:set>
                                      <p:cBhvr override="childStyle">
                                        <p:cTn id="9" dur="500" fill="hold"/>
                                        <p:tgtEl>
                                          <p:spTgt spid="22531">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098" name="Заголовок 1"/>
          <p:cNvSpPr>
            <a:spLocks noGrp="1"/>
          </p:cNvSpPr>
          <p:nvPr>
            <p:ph type="title"/>
          </p:nvPr>
        </p:nvSpPr>
        <p:spPr/>
        <p:txBody>
          <a:bodyPr/>
          <a:lstStyle/>
          <a:p>
            <a:pPr eaLnBrk="1" hangingPunct="1"/>
            <a:r>
              <a:rPr lang="en-US" b="1" smtClean="0"/>
              <a:t>Combine the following words:</a:t>
            </a:r>
            <a:endParaRPr lang="ru-RU" b="1" smtClean="0"/>
          </a:p>
        </p:txBody>
      </p:sp>
      <p:graphicFrame>
        <p:nvGraphicFramePr>
          <p:cNvPr id="4" name="Объект 3"/>
          <p:cNvGraphicFramePr>
            <a:graphicFrameLocks noGrp="1"/>
          </p:cNvGraphicFramePr>
          <p:nvPr>
            <p:ph idx="1"/>
          </p:nvPr>
        </p:nvGraphicFramePr>
        <p:xfrm>
          <a:off x="468313" y="1341438"/>
          <a:ext cx="8229600" cy="5364282"/>
        </p:xfrm>
        <a:graphic>
          <a:graphicData uri="http://schemas.openxmlformats.org/drawingml/2006/table">
            <a:tbl>
              <a:tblPr firstRow="1" bandRow="1">
                <a:tableStyleId>{5C22544A-7EE6-4342-B048-85BDC9FD1C3A}</a:tableStyleId>
              </a:tblPr>
              <a:tblGrid>
                <a:gridCol w="4114800"/>
                <a:gridCol w="4114800"/>
              </a:tblGrid>
              <a:tr h="487651">
                <a:tc>
                  <a:txBody>
                    <a:bodyPr/>
                    <a:lstStyle/>
                    <a:p>
                      <a:pPr algn="ctr"/>
                      <a:r>
                        <a:rPr lang="en-US" sz="2600" b="1" dirty="0" smtClean="0">
                          <a:solidFill>
                            <a:schemeClr val="tx1"/>
                          </a:solidFill>
                        </a:rPr>
                        <a:t>capable</a:t>
                      </a:r>
                      <a:endParaRPr lang="ru-RU" sz="2600" b="1" dirty="0">
                        <a:solidFill>
                          <a:schemeClr val="tx1"/>
                        </a:solidFill>
                      </a:endParaRPr>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b="1" dirty="0" smtClean="0">
                          <a:solidFill>
                            <a:schemeClr val="tx1"/>
                          </a:solidFill>
                        </a:rPr>
                        <a:t>70 kilograms</a:t>
                      </a:r>
                      <a:endParaRPr lang="ru-RU" sz="2600" b="1" dirty="0">
                        <a:solidFill>
                          <a:schemeClr val="tx1"/>
                        </a:solidFill>
                      </a:endParaRPr>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7651">
                <a:tc>
                  <a:txBody>
                    <a:bodyPr/>
                    <a:lstStyle/>
                    <a:p>
                      <a:pPr algn="ctr"/>
                      <a:r>
                        <a:rPr lang="en-US" sz="2600" b="1" dirty="0" smtClean="0"/>
                        <a:t>to use</a:t>
                      </a:r>
                      <a:endParaRPr lang="ru-RU" sz="2600" b="1" dirty="0"/>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b="1" dirty="0" smtClean="0"/>
                        <a:t>note</a:t>
                      </a:r>
                      <a:endParaRPr lang="ru-RU" sz="2600" b="1" dirty="0"/>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7651">
                <a:tc>
                  <a:txBody>
                    <a:bodyPr/>
                    <a:lstStyle/>
                    <a:p>
                      <a:pPr algn="ctr"/>
                      <a:r>
                        <a:rPr lang="en-US" sz="2600" b="1" dirty="0" smtClean="0"/>
                        <a:t>to undervalue</a:t>
                      </a:r>
                      <a:endParaRPr lang="ru-RU" sz="2600" b="1" dirty="0"/>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b="1" dirty="0" smtClean="0"/>
                        <a:t>money </a:t>
                      </a:r>
                      <a:endParaRPr lang="ru-RU" sz="2600" b="1" dirty="0"/>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7651">
                <a:tc>
                  <a:txBody>
                    <a:bodyPr/>
                    <a:lstStyle/>
                    <a:p>
                      <a:pPr algn="ctr"/>
                      <a:r>
                        <a:rPr lang="en-US" sz="2600" b="1" dirty="0" smtClean="0"/>
                        <a:t>colonial</a:t>
                      </a:r>
                      <a:endParaRPr lang="ru-RU" sz="2600" b="1" dirty="0"/>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b="1" dirty="0" smtClean="0"/>
                        <a:t>comfort</a:t>
                      </a:r>
                      <a:endParaRPr lang="ru-RU" sz="2600" b="1" dirty="0"/>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7651">
                <a:tc>
                  <a:txBody>
                    <a:bodyPr/>
                    <a:lstStyle/>
                    <a:p>
                      <a:pPr algn="ctr"/>
                      <a:r>
                        <a:rPr lang="en-US" sz="2600" b="1" dirty="0" smtClean="0"/>
                        <a:t>to maintain</a:t>
                      </a:r>
                      <a:endParaRPr lang="ru-RU" sz="2600" b="1" dirty="0"/>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b="1" dirty="0" smtClean="0"/>
                        <a:t>force</a:t>
                      </a:r>
                      <a:endParaRPr lang="ru-RU" sz="2600" b="1" dirty="0"/>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7651">
                <a:tc>
                  <a:txBody>
                    <a:bodyPr/>
                    <a:lstStyle/>
                    <a:p>
                      <a:pPr algn="ctr"/>
                      <a:r>
                        <a:rPr lang="en-US" sz="2600" b="1" dirty="0" smtClean="0"/>
                        <a:t>1-pound</a:t>
                      </a:r>
                      <a:endParaRPr lang="ru-RU" sz="2600" b="1" dirty="0"/>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b="1" dirty="0" smtClean="0"/>
                        <a:t>debt</a:t>
                      </a:r>
                      <a:endParaRPr lang="ru-RU" sz="2600" b="1" dirty="0"/>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7651">
                <a:tc>
                  <a:txBody>
                    <a:bodyPr/>
                    <a:lstStyle/>
                    <a:p>
                      <a:pPr algn="ctr"/>
                      <a:r>
                        <a:rPr lang="en-US" sz="2600" b="1" dirty="0" smtClean="0"/>
                        <a:t>silver</a:t>
                      </a:r>
                      <a:endParaRPr lang="ru-RU" sz="2600" b="1" dirty="0"/>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b="1" dirty="0" smtClean="0"/>
                        <a:t>worker</a:t>
                      </a:r>
                      <a:endParaRPr lang="ru-RU" sz="2600" b="1" dirty="0"/>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7651">
                <a:tc>
                  <a:txBody>
                    <a:bodyPr/>
                    <a:lstStyle/>
                    <a:p>
                      <a:pPr algn="ctr"/>
                      <a:r>
                        <a:rPr lang="en-US" sz="2600" b="1" dirty="0" smtClean="0"/>
                        <a:t>national</a:t>
                      </a:r>
                      <a:endParaRPr lang="ru-RU" sz="2600" b="1" dirty="0"/>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b="1" dirty="0" smtClean="0"/>
                        <a:t>orange juice</a:t>
                      </a:r>
                      <a:endParaRPr lang="ru-RU" sz="2600" b="1" dirty="0"/>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7651">
                <a:tc>
                  <a:txBody>
                    <a:bodyPr/>
                    <a:lstStyle/>
                    <a:p>
                      <a:pPr algn="ctr"/>
                      <a:r>
                        <a:rPr lang="en-US" sz="2600" b="1" dirty="0" smtClean="0"/>
                        <a:t>relative</a:t>
                      </a:r>
                      <a:endParaRPr lang="ru-RU" sz="2600" b="1" dirty="0"/>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b="1" dirty="0" smtClean="0"/>
                        <a:t>order</a:t>
                      </a:r>
                      <a:endParaRPr lang="ru-RU" sz="2600" b="1" dirty="0"/>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7651">
                <a:tc>
                  <a:txBody>
                    <a:bodyPr/>
                    <a:lstStyle/>
                    <a:p>
                      <a:pPr algn="ctr"/>
                      <a:r>
                        <a:rPr lang="en-US" sz="2600" b="1" dirty="0" smtClean="0"/>
                        <a:t>to weigh</a:t>
                      </a:r>
                      <a:endParaRPr lang="ru-RU" sz="2600" b="1" dirty="0"/>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b="1" dirty="0" smtClean="0"/>
                        <a:t>plate</a:t>
                      </a:r>
                      <a:endParaRPr lang="ru-RU" sz="2600" b="1" dirty="0"/>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7651">
                <a:tc>
                  <a:txBody>
                    <a:bodyPr/>
                    <a:lstStyle/>
                    <a:p>
                      <a:pPr algn="ctr"/>
                      <a:r>
                        <a:rPr lang="en-US" sz="2600" b="1" dirty="0" smtClean="0"/>
                        <a:t>pure</a:t>
                      </a:r>
                      <a:endParaRPr lang="ru-RU" sz="2600" b="1" dirty="0"/>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600" b="1" dirty="0" smtClean="0"/>
                        <a:t>outpost</a:t>
                      </a:r>
                      <a:endParaRPr lang="ru-RU" sz="2600" b="1" dirty="0"/>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5" name="Прямоугольник 4"/>
          <p:cNvSpPr/>
          <p:nvPr/>
        </p:nvSpPr>
        <p:spPr>
          <a:xfrm>
            <a:off x="655638" y="25400"/>
            <a:ext cx="2116137" cy="647700"/>
          </a:xfrm>
          <a:prstGeom prst="rect">
            <a:avLst/>
          </a:prstGeom>
          <a:solidFill>
            <a:schemeClr val="accent1">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800" b="1" dirty="0">
                <a:solidFill>
                  <a:schemeClr val="tx1"/>
                </a:solidFill>
              </a:rPr>
              <a:t>capable</a:t>
            </a:r>
            <a:endParaRPr lang="ru-RU" sz="2800" dirty="0"/>
          </a:p>
        </p:txBody>
      </p:sp>
      <p:sp>
        <p:nvSpPr>
          <p:cNvPr id="6" name="Прямоугольник 5"/>
          <p:cNvSpPr/>
          <p:nvPr/>
        </p:nvSpPr>
        <p:spPr>
          <a:xfrm>
            <a:off x="5219700" y="0"/>
            <a:ext cx="2305050" cy="64770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sz="2800" b="1" dirty="0">
              <a:solidFill>
                <a:schemeClr val="tx1"/>
              </a:solidFill>
            </a:endParaRPr>
          </a:p>
          <a:p>
            <a:pPr algn="ctr" fontAlgn="auto">
              <a:spcBef>
                <a:spcPts val="0"/>
              </a:spcBef>
              <a:spcAft>
                <a:spcPts val="0"/>
              </a:spcAft>
              <a:defRPr/>
            </a:pPr>
            <a:r>
              <a:rPr lang="en-US" sz="2800" b="1" dirty="0">
                <a:solidFill>
                  <a:schemeClr val="tx1"/>
                </a:solidFill>
              </a:rPr>
              <a:t>70 kilograms</a:t>
            </a:r>
            <a:endParaRPr lang="ru-RU" sz="2800" b="1" dirty="0">
              <a:solidFill>
                <a:schemeClr val="tx1"/>
              </a:solidFill>
            </a:endParaRPr>
          </a:p>
          <a:p>
            <a:pPr algn="ctr" fontAlgn="auto">
              <a:spcBef>
                <a:spcPts val="0"/>
              </a:spcBef>
              <a:spcAft>
                <a:spcPts val="0"/>
              </a:spcAft>
              <a:defRPr/>
            </a:pPr>
            <a:endParaRPr lang="ru-RU" dirty="0"/>
          </a:p>
        </p:txBody>
      </p:sp>
      <p:sp>
        <p:nvSpPr>
          <p:cNvPr id="7" name="Прямоугольник 6"/>
          <p:cNvSpPr/>
          <p:nvPr/>
        </p:nvSpPr>
        <p:spPr>
          <a:xfrm>
            <a:off x="79375" y="673100"/>
            <a:ext cx="2117725" cy="647700"/>
          </a:xfrm>
          <a:prstGeom prst="rect">
            <a:avLst/>
          </a:prstGeom>
          <a:solidFill>
            <a:schemeClr val="accent1">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sz="2800" b="1" dirty="0"/>
          </a:p>
          <a:p>
            <a:pPr algn="ctr" fontAlgn="auto">
              <a:spcBef>
                <a:spcPts val="0"/>
              </a:spcBef>
              <a:spcAft>
                <a:spcPts val="0"/>
              </a:spcAft>
              <a:defRPr/>
            </a:pPr>
            <a:r>
              <a:rPr lang="en-US" sz="2800" b="1" dirty="0"/>
              <a:t>to use</a:t>
            </a:r>
            <a:endParaRPr lang="ru-RU" sz="2800" b="1" dirty="0"/>
          </a:p>
          <a:p>
            <a:pPr algn="ctr" fontAlgn="auto">
              <a:spcBef>
                <a:spcPts val="0"/>
              </a:spcBef>
              <a:spcAft>
                <a:spcPts val="0"/>
              </a:spcAft>
              <a:defRPr/>
            </a:pPr>
            <a:endParaRPr lang="ru-RU" sz="2800" dirty="0"/>
          </a:p>
        </p:txBody>
      </p:sp>
      <p:sp>
        <p:nvSpPr>
          <p:cNvPr id="8" name="Прямоугольник 7"/>
          <p:cNvSpPr/>
          <p:nvPr/>
        </p:nvSpPr>
        <p:spPr>
          <a:xfrm>
            <a:off x="6588125" y="647700"/>
            <a:ext cx="2116138" cy="549275"/>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800" b="1" dirty="0"/>
              <a:t>note</a:t>
            </a:r>
            <a:endParaRPr lang="ru-RU" sz="2800" dirty="0"/>
          </a:p>
        </p:txBody>
      </p:sp>
      <p:sp>
        <p:nvSpPr>
          <p:cNvPr id="9" name="Прямоугольник 8"/>
          <p:cNvSpPr/>
          <p:nvPr/>
        </p:nvSpPr>
        <p:spPr>
          <a:xfrm>
            <a:off x="1147763" y="1341438"/>
            <a:ext cx="2740025" cy="647700"/>
          </a:xfrm>
          <a:prstGeom prst="rect">
            <a:avLst/>
          </a:prstGeom>
          <a:solidFill>
            <a:schemeClr val="accent1">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sz="2800" b="1" dirty="0"/>
          </a:p>
          <a:p>
            <a:pPr algn="ctr" fontAlgn="auto">
              <a:spcBef>
                <a:spcPts val="0"/>
              </a:spcBef>
              <a:spcAft>
                <a:spcPts val="0"/>
              </a:spcAft>
              <a:defRPr/>
            </a:pPr>
            <a:r>
              <a:rPr lang="en-US" sz="2800" b="1" dirty="0"/>
              <a:t>to undervalue</a:t>
            </a:r>
            <a:endParaRPr lang="ru-RU" sz="2800" b="1" dirty="0"/>
          </a:p>
          <a:p>
            <a:pPr algn="ctr" fontAlgn="auto">
              <a:spcBef>
                <a:spcPts val="0"/>
              </a:spcBef>
              <a:spcAft>
                <a:spcPts val="0"/>
              </a:spcAft>
              <a:defRPr/>
            </a:pPr>
            <a:endParaRPr lang="ru-RU" sz="2800" dirty="0"/>
          </a:p>
        </p:txBody>
      </p:sp>
      <p:sp>
        <p:nvSpPr>
          <p:cNvPr id="10" name="Прямоугольник 9"/>
          <p:cNvSpPr/>
          <p:nvPr/>
        </p:nvSpPr>
        <p:spPr>
          <a:xfrm>
            <a:off x="5407025" y="1196975"/>
            <a:ext cx="2117725" cy="576263"/>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800" b="1" dirty="0"/>
              <a:t>money </a:t>
            </a:r>
            <a:endParaRPr lang="ru-RU" sz="2800" dirty="0"/>
          </a:p>
        </p:txBody>
      </p:sp>
      <p:sp>
        <p:nvSpPr>
          <p:cNvPr id="11" name="Прямоугольник 10"/>
          <p:cNvSpPr/>
          <p:nvPr/>
        </p:nvSpPr>
        <p:spPr>
          <a:xfrm>
            <a:off x="5514975" y="1773238"/>
            <a:ext cx="2116138" cy="64770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800" b="1" dirty="0"/>
              <a:t>comfort</a:t>
            </a:r>
            <a:endParaRPr lang="ru-RU" sz="2800" dirty="0"/>
          </a:p>
        </p:txBody>
      </p:sp>
      <p:sp>
        <p:nvSpPr>
          <p:cNvPr id="12" name="Прямоугольник 11"/>
          <p:cNvSpPr/>
          <p:nvPr/>
        </p:nvSpPr>
        <p:spPr>
          <a:xfrm>
            <a:off x="6084888" y="2420938"/>
            <a:ext cx="2116137" cy="56038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800" b="1" dirty="0"/>
              <a:t>force</a:t>
            </a:r>
            <a:endParaRPr lang="ru-RU" sz="2800" dirty="0"/>
          </a:p>
        </p:txBody>
      </p:sp>
      <p:sp>
        <p:nvSpPr>
          <p:cNvPr id="13" name="Прямоугольник 12"/>
          <p:cNvSpPr/>
          <p:nvPr/>
        </p:nvSpPr>
        <p:spPr>
          <a:xfrm>
            <a:off x="1355725" y="2657475"/>
            <a:ext cx="2116138" cy="647700"/>
          </a:xfrm>
          <a:prstGeom prst="rect">
            <a:avLst/>
          </a:prstGeom>
          <a:solidFill>
            <a:schemeClr val="accent1">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sz="2800" b="1" dirty="0"/>
          </a:p>
          <a:p>
            <a:pPr algn="ctr" fontAlgn="auto">
              <a:spcBef>
                <a:spcPts val="0"/>
              </a:spcBef>
              <a:spcAft>
                <a:spcPts val="0"/>
              </a:spcAft>
              <a:defRPr/>
            </a:pPr>
            <a:r>
              <a:rPr lang="en-US" sz="2800" b="1" dirty="0"/>
              <a:t>to maintain</a:t>
            </a:r>
            <a:endParaRPr lang="ru-RU" sz="2800" b="1" dirty="0"/>
          </a:p>
          <a:p>
            <a:pPr algn="ctr" fontAlgn="auto">
              <a:spcBef>
                <a:spcPts val="0"/>
              </a:spcBef>
              <a:spcAft>
                <a:spcPts val="0"/>
              </a:spcAft>
              <a:defRPr/>
            </a:pPr>
            <a:endParaRPr lang="ru-RU" sz="2800" dirty="0"/>
          </a:p>
        </p:txBody>
      </p:sp>
      <p:sp>
        <p:nvSpPr>
          <p:cNvPr id="14" name="Прямоугольник 13"/>
          <p:cNvSpPr/>
          <p:nvPr/>
        </p:nvSpPr>
        <p:spPr>
          <a:xfrm>
            <a:off x="317500" y="1989138"/>
            <a:ext cx="2117725" cy="647700"/>
          </a:xfrm>
          <a:prstGeom prst="rect">
            <a:avLst/>
          </a:prstGeom>
          <a:solidFill>
            <a:schemeClr val="accent1">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800" b="1" dirty="0"/>
              <a:t>colonial</a:t>
            </a:r>
            <a:endParaRPr lang="ru-RU" sz="2800" dirty="0"/>
          </a:p>
        </p:txBody>
      </p:sp>
      <p:sp>
        <p:nvSpPr>
          <p:cNvPr id="15" name="Прямоугольник 14"/>
          <p:cNvSpPr/>
          <p:nvPr/>
        </p:nvSpPr>
        <p:spPr>
          <a:xfrm>
            <a:off x="5795963" y="2981325"/>
            <a:ext cx="2116137" cy="49053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800" b="1" dirty="0"/>
              <a:t>debt</a:t>
            </a:r>
            <a:endParaRPr lang="ru-RU" sz="2800" dirty="0"/>
          </a:p>
        </p:txBody>
      </p:sp>
      <p:sp>
        <p:nvSpPr>
          <p:cNvPr id="16" name="Прямоугольник 15"/>
          <p:cNvSpPr/>
          <p:nvPr/>
        </p:nvSpPr>
        <p:spPr>
          <a:xfrm>
            <a:off x="6588125" y="3471863"/>
            <a:ext cx="2116138" cy="56991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800" b="1" dirty="0"/>
              <a:t>worker</a:t>
            </a:r>
            <a:endParaRPr lang="ru-RU" sz="2800" dirty="0"/>
          </a:p>
        </p:txBody>
      </p:sp>
      <p:sp>
        <p:nvSpPr>
          <p:cNvPr id="17" name="Прямоугольник 16"/>
          <p:cNvSpPr/>
          <p:nvPr/>
        </p:nvSpPr>
        <p:spPr>
          <a:xfrm>
            <a:off x="1303338" y="3963988"/>
            <a:ext cx="2116137" cy="617537"/>
          </a:xfrm>
          <a:prstGeom prst="rect">
            <a:avLst/>
          </a:prstGeom>
          <a:solidFill>
            <a:schemeClr val="accent1">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800" b="1" dirty="0"/>
              <a:t>silver</a:t>
            </a:r>
            <a:endParaRPr lang="ru-RU" sz="2800" dirty="0"/>
          </a:p>
        </p:txBody>
      </p:sp>
      <p:sp>
        <p:nvSpPr>
          <p:cNvPr id="18" name="Прямоугольник 17"/>
          <p:cNvSpPr/>
          <p:nvPr/>
        </p:nvSpPr>
        <p:spPr>
          <a:xfrm>
            <a:off x="465138" y="3343275"/>
            <a:ext cx="2116137" cy="649288"/>
          </a:xfrm>
          <a:prstGeom prst="rect">
            <a:avLst/>
          </a:prstGeom>
          <a:solidFill>
            <a:schemeClr val="accent1">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sz="2800" b="1" dirty="0"/>
          </a:p>
          <a:p>
            <a:pPr algn="ctr" fontAlgn="auto">
              <a:spcBef>
                <a:spcPts val="0"/>
              </a:spcBef>
              <a:spcAft>
                <a:spcPts val="0"/>
              </a:spcAft>
              <a:defRPr/>
            </a:pPr>
            <a:r>
              <a:rPr lang="en-US" sz="2800" b="1" dirty="0"/>
              <a:t>1-pound</a:t>
            </a:r>
            <a:endParaRPr lang="ru-RU" sz="2800" b="1" dirty="0"/>
          </a:p>
          <a:p>
            <a:pPr algn="ctr" fontAlgn="auto">
              <a:spcBef>
                <a:spcPts val="0"/>
              </a:spcBef>
              <a:spcAft>
                <a:spcPts val="0"/>
              </a:spcAft>
              <a:defRPr/>
            </a:pPr>
            <a:endParaRPr lang="ru-RU" sz="2800" dirty="0"/>
          </a:p>
        </p:txBody>
      </p:sp>
      <p:sp>
        <p:nvSpPr>
          <p:cNvPr id="19" name="Прямоугольник 18"/>
          <p:cNvSpPr/>
          <p:nvPr/>
        </p:nvSpPr>
        <p:spPr>
          <a:xfrm>
            <a:off x="5940425" y="4041775"/>
            <a:ext cx="2116138" cy="593725"/>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sz="2800" b="1" dirty="0"/>
          </a:p>
          <a:p>
            <a:pPr algn="ctr" fontAlgn="auto">
              <a:spcBef>
                <a:spcPts val="0"/>
              </a:spcBef>
              <a:spcAft>
                <a:spcPts val="0"/>
              </a:spcAft>
              <a:defRPr/>
            </a:pPr>
            <a:r>
              <a:rPr lang="en-US" sz="2800" b="1" dirty="0"/>
              <a:t>orange juice</a:t>
            </a:r>
            <a:endParaRPr lang="ru-RU" sz="2800" b="1" dirty="0"/>
          </a:p>
          <a:p>
            <a:pPr algn="ctr" fontAlgn="auto">
              <a:spcBef>
                <a:spcPts val="0"/>
              </a:spcBef>
              <a:spcAft>
                <a:spcPts val="0"/>
              </a:spcAft>
              <a:defRPr/>
            </a:pPr>
            <a:endParaRPr lang="ru-RU" sz="2800" dirty="0"/>
          </a:p>
        </p:txBody>
      </p:sp>
      <p:sp>
        <p:nvSpPr>
          <p:cNvPr id="20" name="Прямоугольник 19"/>
          <p:cNvSpPr/>
          <p:nvPr/>
        </p:nvSpPr>
        <p:spPr>
          <a:xfrm>
            <a:off x="6372225" y="4635500"/>
            <a:ext cx="2116138" cy="59213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800" b="1" dirty="0"/>
              <a:t>order</a:t>
            </a:r>
            <a:endParaRPr lang="ru-RU" sz="2800" dirty="0"/>
          </a:p>
        </p:txBody>
      </p:sp>
      <p:sp>
        <p:nvSpPr>
          <p:cNvPr id="21" name="Прямоугольник 20"/>
          <p:cNvSpPr/>
          <p:nvPr/>
        </p:nvSpPr>
        <p:spPr>
          <a:xfrm>
            <a:off x="1041400" y="5227638"/>
            <a:ext cx="2117725" cy="504825"/>
          </a:xfrm>
          <a:prstGeom prst="rect">
            <a:avLst/>
          </a:prstGeom>
          <a:solidFill>
            <a:schemeClr val="accent1">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800" b="1" dirty="0"/>
              <a:t>relative</a:t>
            </a:r>
            <a:endParaRPr lang="ru-RU" sz="2800" dirty="0"/>
          </a:p>
        </p:txBody>
      </p:sp>
      <p:sp>
        <p:nvSpPr>
          <p:cNvPr id="22" name="Прямоугольник 21"/>
          <p:cNvSpPr/>
          <p:nvPr/>
        </p:nvSpPr>
        <p:spPr>
          <a:xfrm>
            <a:off x="247650" y="4581525"/>
            <a:ext cx="2116138" cy="647700"/>
          </a:xfrm>
          <a:prstGeom prst="rect">
            <a:avLst/>
          </a:prstGeom>
          <a:solidFill>
            <a:schemeClr val="accent1">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800" b="1" dirty="0"/>
              <a:t>national</a:t>
            </a:r>
            <a:endParaRPr lang="ru-RU" sz="2800" dirty="0"/>
          </a:p>
        </p:txBody>
      </p:sp>
      <p:sp>
        <p:nvSpPr>
          <p:cNvPr id="23" name="Прямоугольник 22"/>
          <p:cNvSpPr/>
          <p:nvPr/>
        </p:nvSpPr>
        <p:spPr>
          <a:xfrm>
            <a:off x="5795963" y="5229225"/>
            <a:ext cx="2116137" cy="525463"/>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800" b="1" dirty="0"/>
              <a:t>plate</a:t>
            </a:r>
            <a:endParaRPr lang="ru-RU" sz="2800" dirty="0"/>
          </a:p>
        </p:txBody>
      </p:sp>
      <p:sp>
        <p:nvSpPr>
          <p:cNvPr id="24" name="Прямоугольник 23"/>
          <p:cNvSpPr/>
          <p:nvPr/>
        </p:nvSpPr>
        <p:spPr>
          <a:xfrm>
            <a:off x="6467475" y="5754688"/>
            <a:ext cx="2116138" cy="63658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800" b="1" dirty="0"/>
              <a:t>outpost</a:t>
            </a:r>
            <a:endParaRPr lang="ru-RU" sz="2800" dirty="0"/>
          </a:p>
        </p:txBody>
      </p:sp>
      <p:sp>
        <p:nvSpPr>
          <p:cNvPr id="25" name="Прямоугольник 24"/>
          <p:cNvSpPr/>
          <p:nvPr/>
        </p:nvSpPr>
        <p:spPr>
          <a:xfrm>
            <a:off x="982663" y="6276975"/>
            <a:ext cx="2116137" cy="581025"/>
          </a:xfrm>
          <a:prstGeom prst="rect">
            <a:avLst/>
          </a:prstGeom>
          <a:solidFill>
            <a:schemeClr val="accent1">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800" b="1" dirty="0"/>
              <a:t>pure</a:t>
            </a:r>
            <a:endParaRPr lang="ru-RU" sz="2800" dirty="0"/>
          </a:p>
        </p:txBody>
      </p:sp>
      <p:sp>
        <p:nvSpPr>
          <p:cNvPr id="26" name="Прямоугольник 25"/>
          <p:cNvSpPr/>
          <p:nvPr/>
        </p:nvSpPr>
        <p:spPr>
          <a:xfrm>
            <a:off x="322263" y="5754688"/>
            <a:ext cx="2116137" cy="522287"/>
          </a:xfrm>
          <a:prstGeom prst="rect">
            <a:avLst/>
          </a:prstGeom>
          <a:solidFill>
            <a:schemeClr val="accent1">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sz="2800" b="1" dirty="0"/>
          </a:p>
          <a:p>
            <a:pPr algn="ctr" fontAlgn="auto">
              <a:spcBef>
                <a:spcPts val="0"/>
              </a:spcBef>
              <a:spcAft>
                <a:spcPts val="0"/>
              </a:spcAft>
              <a:defRPr/>
            </a:pPr>
            <a:r>
              <a:rPr lang="en-US" sz="2800" b="1" dirty="0"/>
              <a:t>to weigh</a:t>
            </a:r>
            <a:endParaRPr lang="ru-RU" sz="2800" b="1" dirty="0"/>
          </a:p>
          <a:p>
            <a:pPr algn="ctr" fontAlgn="auto">
              <a:spcBef>
                <a:spcPts val="0"/>
              </a:spcBef>
              <a:spcAft>
                <a:spcPts val="0"/>
              </a:spcAft>
              <a:defRPr/>
            </a:pPr>
            <a:endParaRPr lang="ru-RU"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валюта\1_123125_122986_2241624_2241928_100128_dis_poundtn.jpg.CROP.original-original.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795838" y="346075"/>
            <a:ext cx="4146550" cy="32067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27" name="Picture 3" descr="E:\валюта\british banknote 5 pounds sterling obverse.jp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19063" y="344488"/>
            <a:ext cx="5905500" cy="3067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28" name="Picture 4" descr="E:\валюта\british_old-banknote-50-pounds-sterling-obverse.jpg"/>
          <p:cNvPicPr>
            <a:picLocks noChangeAspect="1" noChangeArrowheads="1"/>
          </p:cNvPicPr>
          <p:nvPr/>
        </p:nvPicPr>
        <p:blipFill>
          <a:blip r:embed="rId4">
            <a:extLst>
              <a:ext uri="{28A0092B-C50C-407E-A947-70E740481C1C}">
                <a14:useLocalDpi xmlns="" xmlns:a14="http://schemas.microsoft.com/office/drawing/2010/main" val="0"/>
              </a:ext>
            </a:extLst>
          </a:blip>
          <a:srcRect/>
          <a:stretch>
            <a:fillRect/>
          </a:stretch>
        </p:blipFill>
        <p:spPr bwMode="auto">
          <a:xfrm>
            <a:off x="3071813" y="3513138"/>
            <a:ext cx="5905500" cy="3143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29" name="Picture 5" descr="E:\валюта\twenty-pound-note-280.jpg"/>
          <p:cNvPicPr>
            <a:picLocks noChangeAspect="1" noChangeArrowheads="1"/>
          </p:cNvPicPr>
          <p:nvPr/>
        </p:nvPicPr>
        <p:blipFill>
          <a:blip r:embed="rId5">
            <a:extLst>
              <a:ext uri="{28A0092B-C50C-407E-A947-70E740481C1C}">
                <a14:useLocalDpi xmlns="" xmlns:a14="http://schemas.microsoft.com/office/drawing/2010/main" val="0"/>
              </a:ext>
            </a:extLst>
          </a:blip>
          <a:srcRect/>
          <a:stretch>
            <a:fillRect/>
          </a:stretch>
        </p:blipFill>
        <p:spPr bwMode="auto">
          <a:xfrm>
            <a:off x="141288" y="4398963"/>
            <a:ext cx="3835400" cy="2054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dissolve">
                                      <p:cBhvr>
                                        <p:cTn id="7" dur="500"/>
                                        <p:tgtEl>
                                          <p:spTgt spid="10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027"/>
                                        </p:tgtEl>
                                        <p:attrNameLst>
                                          <p:attrName>style.visibility</p:attrName>
                                        </p:attrNameLst>
                                      </p:cBhvr>
                                      <p:to>
                                        <p:strVal val="visible"/>
                                      </p:to>
                                    </p:set>
                                    <p:animEffect transition="in" filter="dissolve">
                                      <p:cBhvr>
                                        <p:cTn id="12" dur="500"/>
                                        <p:tgtEl>
                                          <p:spTgt spid="102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1029"/>
                                        </p:tgtEl>
                                        <p:attrNameLst>
                                          <p:attrName>style.visibility</p:attrName>
                                        </p:attrNameLst>
                                      </p:cBhvr>
                                      <p:to>
                                        <p:strVal val="visible"/>
                                      </p:to>
                                    </p:set>
                                    <p:animEffect transition="in" filter="dissolve">
                                      <p:cBhvr>
                                        <p:cTn id="17" dur="500"/>
                                        <p:tgtEl>
                                          <p:spTgt spid="102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1028"/>
                                        </p:tgtEl>
                                        <p:attrNameLst>
                                          <p:attrName>style.visibility</p:attrName>
                                        </p:attrNameLst>
                                      </p:cBhvr>
                                      <p:to>
                                        <p:strVal val="visible"/>
                                      </p:to>
                                    </p:set>
                                    <p:animEffect transition="in" filter="dissolve">
                                      <p:cBhvr>
                                        <p:cTn id="22"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валюта\1-dollar-bill.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561975"/>
            <a:ext cx="4840288" cy="210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051" name="Picture 3" descr="E:\валюта\tebe_interesno_2.jp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4140200" y="4406900"/>
            <a:ext cx="4948238" cy="21177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052" name="Picture 4" descr="E:\валюта\tebe_interesno_5.jpg"/>
          <p:cNvPicPr>
            <a:picLocks noChangeAspect="1" noChangeArrowheads="1"/>
          </p:cNvPicPr>
          <p:nvPr/>
        </p:nvPicPr>
        <p:blipFill>
          <a:blip r:embed="rId4">
            <a:extLst>
              <a:ext uri="{28A0092B-C50C-407E-A947-70E740481C1C}">
                <a14:useLocalDpi xmlns="" xmlns:a14="http://schemas.microsoft.com/office/drawing/2010/main" val="0"/>
              </a:ext>
            </a:extLst>
          </a:blip>
          <a:srcRect/>
          <a:stretch>
            <a:fillRect/>
          </a:stretch>
        </p:blipFill>
        <p:spPr bwMode="auto">
          <a:xfrm>
            <a:off x="2286000" y="2463800"/>
            <a:ext cx="4572000" cy="19288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053" name="Picture 5" descr="E:\валюта\ten_dollar_bill_American_front.JPG"/>
          <p:cNvPicPr>
            <a:picLocks noChangeAspect="1" noChangeArrowheads="1"/>
          </p:cNvPicPr>
          <p:nvPr/>
        </p:nvPicPr>
        <p:blipFill>
          <a:blip r:embed="rId5">
            <a:extLst>
              <a:ext uri="{28A0092B-C50C-407E-A947-70E740481C1C}">
                <a14:useLocalDpi xmlns="" xmlns:a14="http://schemas.microsoft.com/office/drawing/2010/main" val="0"/>
              </a:ext>
            </a:extLst>
          </a:blip>
          <a:srcRect/>
          <a:stretch>
            <a:fillRect/>
          </a:stretch>
        </p:blipFill>
        <p:spPr bwMode="auto">
          <a:xfrm>
            <a:off x="0" y="4375150"/>
            <a:ext cx="5867400" cy="2482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054" name="Picture 6" descr="E:\валюта\five-dollar-bill.jpg"/>
          <p:cNvPicPr>
            <a:picLocks noChangeAspect="1" noChangeArrowheads="1"/>
          </p:cNvPicPr>
          <p:nvPr/>
        </p:nvPicPr>
        <p:blipFill>
          <a:blip r:embed="rId6">
            <a:extLst>
              <a:ext uri="{28A0092B-C50C-407E-A947-70E740481C1C}">
                <a14:useLocalDpi xmlns="" xmlns:a14="http://schemas.microsoft.com/office/drawing/2010/main" val="0"/>
              </a:ext>
            </a:extLst>
          </a:blip>
          <a:srcRect/>
          <a:stretch>
            <a:fillRect/>
          </a:stretch>
        </p:blipFill>
        <p:spPr bwMode="auto">
          <a:xfrm>
            <a:off x="2771775" y="15875"/>
            <a:ext cx="6683375" cy="2808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dissolve">
                                      <p:cBhvr>
                                        <p:cTn id="7" dur="500"/>
                                        <p:tgtEl>
                                          <p:spTgt spid="2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gtEl>
                                        <p:attrNameLst>
                                          <p:attrName>style.visibility</p:attrName>
                                        </p:attrNameLst>
                                      </p:cBhvr>
                                      <p:to>
                                        <p:strVal val="visible"/>
                                      </p:to>
                                    </p:set>
                                    <p:animEffect transition="in" filter="dissolve">
                                      <p:cBhvr>
                                        <p:cTn id="12" dur="500"/>
                                        <p:tgtEl>
                                          <p:spTgt spid="205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2052"/>
                                        </p:tgtEl>
                                        <p:attrNameLst>
                                          <p:attrName>style.visibility</p:attrName>
                                        </p:attrNameLst>
                                      </p:cBhvr>
                                      <p:to>
                                        <p:strVal val="visible"/>
                                      </p:to>
                                    </p:set>
                                    <p:animEffect transition="in" filter="dissolve">
                                      <p:cBhvr>
                                        <p:cTn id="17" dur="500"/>
                                        <p:tgtEl>
                                          <p:spTgt spid="205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2054"/>
                                        </p:tgtEl>
                                        <p:attrNameLst>
                                          <p:attrName>style.visibility</p:attrName>
                                        </p:attrNameLst>
                                      </p:cBhvr>
                                      <p:to>
                                        <p:strVal val="visible"/>
                                      </p:to>
                                    </p:set>
                                    <p:animEffect transition="in" filter="dissolve">
                                      <p:cBhvr>
                                        <p:cTn id="22" dur="500"/>
                                        <p:tgtEl>
                                          <p:spTgt spid="205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2053"/>
                                        </p:tgtEl>
                                        <p:attrNameLst>
                                          <p:attrName>style.visibility</p:attrName>
                                        </p:attrNameLst>
                                      </p:cBhvr>
                                      <p:to>
                                        <p:strVal val="visible"/>
                                      </p:to>
                                    </p:set>
                                    <p:animEffect transition="in" filter="dissolve">
                                      <p:cBhvr>
                                        <p:cTn id="27" dur="5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938"/>
            <a:ext cx="8229600" cy="1044575"/>
          </a:xfrm>
        </p:spPr>
        <p:txBody>
          <a:bodyPr rtlCol="0">
            <a:normAutofit fontScale="90000"/>
          </a:bodyPr>
          <a:lstStyle/>
          <a:p>
            <a:pPr eaLnBrk="1" fontAlgn="auto" hangingPunct="1">
              <a:spcAft>
                <a:spcPts val="0"/>
              </a:spcAft>
              <a:defRPr/>
            </a:pPr>
            <a:r>
              <a:rPr lang="en-US" b="1" dirty="0" smtClean="0"/>
              <a:t>Match each country with its currency and symbol:</a:t>
            </a:r>
            <a:endParaRPr lang="ru-RU" b="1" dirty="0"/>
          </a:p>
        </p:txBody>
      </p:sp>
      <p:graphicFrame>
        <p:nvGraphicFramePr>
          <p:cNvPr id="5" name="Объект 4"/>
          <p:cNvGraphicFramePr>
            <a:graphicFrameLocks noGrp="1"/>
          </p:cNvGraphicFramePr>
          <p:nvPr>
            <p:ph sz="half" idx="1"/>
          </p:nvPr>
        </p:nvGraphicFramePr>
        <p:xfrm>
          <a:off x="155575" y="1112838"/>
          <a:ext cx="4038600" cy="5789612"/>
        </p:xfrm>
        <a:graphic>
          <a:graphicData uri="http://schemas.openxmlformats.org/drawingml/2006/table">
            <a:tbl>
              <a:tblPr firstRow="1" bandRow="1">
                <a:tableStyleId>{5C22544A-7EE6-4342-B048-85BDC9FD1C3A}</a:tableStyleId>
              </a:tblPr>
              <a:tblGrid>
                <a:gridCol w="4038600"/>
              </a:tblGrid>
              <a:tr h="914459">
                <a:tc>
                  <a:txBody>
                    <a:bodyPr/>
                    <a:lstStyle/>
                    <a:p>
                      <a:endParaRPr lang="en-US" sz="1800" dirty="0" smtClean="0"/>
                    </a:p>
                    <a:p>
                      <a:endParaRPr lang="en-US" sz="1800" dirty="0" smtClean="0"/>
                    </a:p>
                    <a:p>
                      <a:endParaRPr lang="ru-RU" sz="1800" dirty="0"/>
                    </a:p>
                  </a:txBody>
                  <a:tcPr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986471">
                <a:tc>
                  <a:txBody>
                    <a:bodyPr/>
                    <a:lstStyle/>
                    <a:p>
                      <a:endParaRPr lang="en-US" sz="1800" dirty="0" smtClean="0"/>
                    </a:p>
                    <a:p>
                      <a:endParaRPr lang="en-US" sz="1800" dirty="0" smtClean="0"/>
                    </a:p>
                    <a:p>
                      <a:endParaRPr lang="ru-RU" sz="1800" dirty="0"/>
                    </a:p>
                  </a:txBody>
                  <a:tcPr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936164">
                <a:tc>
                  <a:txBody>
                    <a:bodyPr/>
                    <a:lstStyle/>
                    <a:p>
                      <a:endParaRPr lang="en-US" sz="1800" dirty="0" smtClean="0"/>
                    </a:p>
                    <a:p>
                      <a:endParaRPr lang="en-US" sz="1800" dirty="0" smtClean="0"/>
                    </a:p>
                    <a:p>
                      <a:endParaRPr lang="ru-RU" sz="1800" dirty="0"/>
                    </a:p>
                  </a:txBody>
                  <a:tcPr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936164">
                <a:tc>
                  <a:txBody>
                    <a:bodyPr/>
                    <a:lstStyle/>
                    <a:p>
                      <a:endParaRPr lang="en-US" sz="1800" dirty="0" smtClean="0"/>
                    </a:p>
                    <a:p>
                      <a:endParaRPr lang="en-US" sz="1800" dirty="0" smtClean="0"/>
                    </a:p>
                    <a:p>
                      <a:endParaRPr lang="ru-RU" sz="1800" dirty="0"/>
                    </a:p>
                  </a:txBody>
                  <a:tcPr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008177">
                <a:tc>
                  <a:txBody>
                    <a:bodyPr/>
                    <a:lstStyle/>
                    <a:p>
                      <a:endParaRPr lang="en-US" sz="1800" dirty="0" smtClean="0"/>
                    </a:p>
                    <a:p>
                      <a:endParaRPr lang="en-US" sz="1800" dirty="0" smtClean="0"/>
                    </a:p>
                    <a:p>
                      <a:endParaRPr lang="ru-RU" sz="1800" dirty="0"/>
                    </a:p>
                  </a:txBody>
                  <a:tcPr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008177">
                <a:tc>
                  <a:txBody>
                    <a:bodyPr/>
                    <a:lstStyle/>
                    <a:p>
                      <a:endParaRPr lang="ru-RU" sz="1800" dirty="0"/>
                    </a:p>
                  </a:txBody>
                  <a:tcPr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bl>
          </a:graphicData>
        </a:graphic>
      </p:graphicFrame>
      <p:graphicFrame>
        <p:nvGraphicFramePr>
          <p:cNvPr id="6" name="Объект 5"/>
          <p:cNvGraphicFramePr>
            <a:graphicFrameLocks noGrp="1"/>
          </p:cNvGraphicFramePr>
          <p:nvPr>
            <p:ph sz="half" idx="2"/>
          </p:nvPr>
        </p:nvGraphicFramePr>
        <p:xfrm>
          <a:off x="4284663" y="1082675"/>
          <a:ext cx="4464050" cy="5726115"/>
        </p:xfrm>
        <a:graphic>
          <a:graphicData uri="http://schemas.openxmlformats.org/drawingml/2006/table">
            <a:tbl>
              <a:tblPr firstRow="1" bandRow="1">
                <a:tableStyleId>{5C22544A-7EE6-4342-B048-85BDC9FD1C3A}</a:tableStyleId>
              </a:tblPr>
              <a:tblGrid>
                <a:gridCol w="1695095"/>
                <a:gridCol w="2768955"/>
              </a:tblGrid>
              <a:tr h="103052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4000" dirty="0" smtClean="0">
                          <a:solidFill>
                            <a:schemeClr val="tx1"/>
                          </a:solidFill>
                        </a:rPr>
                        <a:t>¥</a:t>
                      </a:r>
                      <a:endParaRPr lang="ru-RU" sz="2800" b="1" dirty="0">
                        <a:solidFill>
                          <a:schemeClr val="tx1"/>
                        </a:solidFill>
                        <a:latin typeface="Times New Roman" pitchFamily="18" charset="0"/>
                        <a:cs typeface="Times New Roman" pitchFamily="18" charset="0"/>
                      </a:endParaRPr>
                    </a:p>
                  </a:txBody>
                  <a:tcPr marL="91431" marR="91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3200" b="1" dirty="0" smtClean="0">
                          <a:solidFill>
                            <a:schemeClr val="tx1"/>
                          </a:solidFill>
                          <a:latin typeface="Times New Roman" pitchFamily="18" charset="0"/>
                          <a:cs typeface="Times New Roman" pitchFamily="18" charset="0"/>
                        </a:rPr>
                        <a:t>pound</a:t>
                      </a:r>
                      <a:endParaRPr lang="ru-RU" sz="3200" b="1" dirty="0">
                        <a:solidFill>
                          <a:schemeClr val="tx1"/>
                        </a:solidFill>
                        <a:latin typeface="Times New Roman" pitchFamily="18" charset="0"/>
                        <a:cs typeface="Times New Roman" pitchFamily="18" charset="0"/>
                      </a:endParaRPr>
                    </a:p>
                  </a:txBody>
                  <a:tcPr marL="91431" marR="91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1030528">
                <a:tc>
                  <a:txBody>
                    <a:bodyPr/>
                    <a:lstStyle/>
                    <a:p>
                      <a:pPr algn="ctr"/>
                      <a:endParaRPr lang="ru-RU" sz="2800" b="1" dirty="0">
                        <a:solidFill>
                          <a:schemeClr val="tx1"/>
                        </a:solidFill>
                        <a:latin typeface="Times New Roman" pitchFamily="18" charset="0"/>
                        <a:cs typeface="Times New Roman" pitchFamily="18" charset="0"/>
                      </a:endParaRPr>
                    </a:p>
                  </a:txBody>
                  <a:tcPr marL="91431" marR="91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3200" b="1" dirty="0" smtClean="0">
                          <a:solidFill>
                            <a:schemeClr val="tx1"/>
                          </a:solidFill>
                          <a:latin typeface="Times New Roman" pitchFamily="18" charset="0"/>
                          <a:cs typeface="Times New Roman" pitchFamily="18" charset="0"/>
                        </a:rPr>
                        <a:t>ruble</a:t>
                      </a:r>
                      <a:endParaRPr lang="ru-RU" sz="3200" b="1" dirty="0">
                        <a:solidFill>
                          <a:schemeClr val="tx1"/>
                        </a:solidFill>
                        <a:latin typeface="Times New Roman" pitchFamily="18" charset="0"/>
                        <a:cs typeface="Times New Roman" pitchFamily="18" charset="0"/>
                      </a:endParaRPr>
                    </a:p>
                  </a:txBody>
                  <a:tcPr marL="91431" marR="91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103052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4000" b="1" dirty="0" smtClean="0">
                          <a:solidFill>
                            <a:schemeClr val="tx1"/>
                          </a:solidFill>
                        </a:rPr>
                        <a:t>$</a:t>
                      </a:r>
                      <a:endParaRPr lang="ru-RU" sz="4000" b="1" dirty="0">
                        <a:solidFill>
                          <a:schemeClr val="tx1"/>
                        </a:solidFill>
                        <a:latin typeface="Times New Roman" pitchFamily="18" charset="0"/>
                        <a:cs typeface="Times New Roman" pitchFamily="18" charset="0"/>
                      </a:endParaRPr>
                    </a:p>
                  </a:txBody>
                  <a:tcPr marL="91431" marR="91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3200" b="1" dirty="0" err="1" smtClean="0">
                          <a:solidFill>
                            <a:schemeClr val="tx1"/>
                          </a:solidFill>
                          <a:latin typeface="Times New Roman" pitchFamily="18" charset="0"/>
                          <a:cs typeface="Times New Roman" pitchFamily="18" charset="0"/>
                        </a:rPr>
                        <a:t>tenge</a:t>
                      </a:r>
                      <a:r>
                        <a:rPr lang="en-US" sz="3200" b="1" dirty="0" smtClean="0">
                          <a:solidFill>
                            <a:schemeClr val="tx1"/>
                          </a:solidFill>
                          <a:latin typeface="Times New Roman" pitchFamily="18" charset="0"/>
                          <a:cs typeface="Times New Roman" pitchFamily="18" charset="0"/>
                        </a:rPr>
                        <a:t> </a:t>
                      </a:r>
                      <a:endParaRPr lang="ru-RU" sz="3200" b="1" dirty="0">
                        <a:solidFill>
                          <a:schemeClr val="tx1"/>
                        </a:solidFill>
                        <a:latin typeface="Times New Roman" pitchFamily="18" charset="0"/>
                        <a:cs typeface="Times New Roman" pitchFamily="18" charset="0"/>
                      </a:endParaRPr>
                    </a:p>
                  </a:txBody>
                  <a:tcPr marL="91431" marR="91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1030528">
                <a:tc>
                  <a:txBody>
                    <a:bodyPr/>
                    <a:lstStyle/>
                    <a:p>
                      <a:pPr algn="ctr"/>
                      <a:endParaRPr lang="ru-RU" sz="2800" b="1" dirty="0">
                        <a:solidFill>
                          <a:schemeClr val="tx1"/>
                        </a:solidFill>
                        <a:latin typeface="Times New Roman" pitchFamily="18" charset="0"/>
                        <a:cs typeface="Times New Roman" pitchFamily="18" charset="0"/>
                      </a:endParaRPr>
                    </a:p>
                  </a:txBody>
                  <a:tcPr marL="91431" marR="91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3200" b="1" dirty="0" smtClean="0">
                          <a:solidFill>
                            <a:schemeClr val="tx1"/>
                          </a:solidFill>
                          <a:latin typeface="Times New Roman" pitchFamily="18" charset="0"/>
                          <a:cs typeface="Times New Roman" pitchFamily="18" charset="0"/>
                        </a:rPr>
                        <a:t>euro</a:t>
                      </a:r>
                      <a:endParaRPr lang="ru-RU" sz="3200" b="1" dirty="0">
                        <a:solidFill>
                          <a:schemeClr val="tx1"/>
                        </a:solidFill>
                        <a:latin typeface="Times New Roman" pitchFamily="18" charset="0"/>
                        <a:cs typeface="Times New Roman" pitchFamily="18" charset="0"/>
                      </a:endParaRPr>
                    </a:p>
                  </a:txBody>
                  <a:tcPr marL="91431" marR="91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90296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4000" b="1" dirty="0" smtClean="0">
                          <a:solidFill>
                            <a:schemeClr val="tx1"/>
                          </a:solidFill>
                        </a:rPr>
                        <a:t>£</a:t>
                      </a:r>
                      <a:endParaRPr lang="ru-RU" sz="2800" b="1" dirty="0">
                        <a:solidFill>
                          <a:schemeClr val="tx1"/>
                        </a:solidFill>
                        <a:latin typeface="Times New Roman" pitchFamily="18" charset="0"/>
                        <a:cs typeface="Times New Roman" pitchFamily="18" charset="0"/>
                      </a:endParaRPr>
                    </a:p>
                  </a:txBody>
                  <a:tcPr marL="91431" marR="91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3200" b="1" dirty="0" smtClean="0">
                          <a:solidFill>
                            <a:schemeClr val="tx1"/>
                          </a:solidFill>
                          <a:latin typeface="Times New Roman" pitchFamily="18" charset="0"/>
                          <a:cs typeface="Times New Roman" pitchFamily="18" charset="0"/>
                        </a:rPr>
                        <a:t>yen</a:t>
                      </a:r>
                      <a:endParaRPr lang="ru-RU" sz="3200" b="1" dirty="0">
                        <a:solidFill>
                          <a:schemeClr val="tx1"/>
                        </a:solidFill>
                        <a:latin typeface="Times New Roman" pitchFamily="18" charset="0"/>
                        <a:cs typeface="Times New Roman" pitchFamily="18" charset="0"/>
                      </a:endParaRPr>
                    </a:p>
                  </a:txBody>
                  <a:tcPr marL="91431" marR="91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7010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4000" b="1" dirty="0" smtClean="0">
                          <a:solidFill>
                            <a:schemeClr val="tx1"/>
                          </a:solidFill>
                        </a:rPr>
                        <a:t>€</a:t>
                      </a:r>
                      <a:endParaRPr lang="ru-RU" sz="2800" b="1" dirty="0">
                        <a:solidFill>
                          <a:schemeClr val="tx1"/>
                        </a:solidFill>
                        <a:latin typeface="Times New Roman" pitchFamily="18" charset="0"/>
                        <a:cs typeface="Times New Roman" pitchFamily="18" charset="0"/>
                      </a:endParaRPr>
                    </a:p>
                  </a:txBody>
                  <a:tcPr marL="91431" marR="91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3200" b="1" dirty="0" smtClean="0">
                          <a:solidFill>
                            <a:schemeClr val="tx1"/>
                          </a:solidFill>
                          <a:latin typeface="Times New Roman" pitchFamily="18" charset="0"/>
                          <a:cs typeface="Times New Roman" pitchFamily="18" charset="0"/>
                        </a:rPr>
                        <a:t>dollar</a:t>
                      </a:r>
                      <a:endParaRPr lang="ru-RU" sz="3200" b="1" dirty="0">
                        <a:solidFill>
                          <a:schemeClr val="tx1"/>
                        </a:solidFill>
                        <a:latin typeface="Times New Roman" pitchFamily="18" charset="0"/>
                        <a:cs typeface="Times New Roman" pitchFamily="18" charset="0"/>
                      </a:endParaRPr>
                    </a:p>
                  </a:txBody>
                  <a:tcPr marL="91431" marR="914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bl>
          </a:graphicData>
        </a:graphic>
      </p:graphicFrame>
      <p:pic>
        <p:nvPicPr>
          <p:cNvPr id="8234" name="Picture 2" descr="http://www.strani.ru/st/ev/uk/ukflagb.gi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76313" y="2019300"/>
            <a:ext cx="1943100" cy="973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8235" name="Picture 4" descr="http://flag.kremlin.ru/i/flag-big.pn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509588" y="3079750"/>
            <a:ext cx="1368425" cy="9128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8236" name="Picture 6" descr="http://www.kazakh.ru/i/kzflag.gif"/>
          <p:cNvPicPr>
            <a:picLocks noChangeAspect="1" noChangeArrowheads="1"/>
          </p:cNvPicPr>
          <p:nvPr/>
        </p:nvPicPr>
        <p:blipFill>
          <a:blip r:embed="rId4">
            <a:extLst>
              <a:ext uri="{28A0092B-C50C-407E-A947-70E740481C1C}">
                <a14:useLocalDpi xmlns="" xmlns:a14="http://schemas.microsoft.com/office/drawing/2010/main" val="0"/>
              </a:ext>
            </a:extLst>
          </a:blip>
          <a:srcRect/>
          <a:stretch>
            <a:fillRect/>
          </a:stretch>
        </p:blipFill>
        <p:spPr bwMode="auto">
          <a:xfrm>
            <a:off x="720725" y="1112838"/>
            <a:ext cx="1728788" cy="9064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8237" name="Picture 8" descr="http://eamerica.ru/img/pages/symbols/flag/51-1.jpg"/>
          <p:cNvPicPr>
            <a:picLocks noChangeAspect="1" noChangeArrowheads="1"/>
          </p:cNvPicPr>
          <p:nvPr/>
        </p:nvPicPr>
        <p:blipFill>
          <a:blip r:embed="rId5">
            <a:extLst>
              <a:ext uri="{28A0092B-C50C-407E-A947-70E740481C1C}">
                <a14:useLocalDpi xmlns="" xmlns:a14="http://schemas.microsoft.com/office/drawing/2010/main" val="0"/>
              </a:ext>
            </a:extLst>
          </a:blip>
          <a:srcRect/>
          <a:stretch>
            <a:fillRect/>
          </a:stretch>
        </p:blipFill>
        <p:spPr bwMode="auto">
          <a:xfrm>
            <a:off x="1108075" y="3976688"/>
            <a:ext cx="1766888" cy="9318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238" name="AutoShape 14" descr="data:image/jpeg;base64,/9j/4AAQSkZJRgABAQAAAQABAAD/2wBDAAkGBwgHBgkIBwgKCgkLDRYPDQwMDRsUFRAWIB0iIiAdHx8kKDQsJCYxJx8fLT0tMTU3Ojo6Iys/RD84QzQ5Ojf/2wBDAQoKCg0MDRoPDxo3JR8lNzc3Nzc3Nzc3Nzc3Nzc3Nzc3Nzc3Nzc3Nzc3Nzc3Nzc3Nzc3Nzc3Nzc3Nzc3Nzc3Nzf/wAARCACuASIDASIAAhEBAxEB/8QAFwABAQEBAAAAAAAAAAAAAAAAAAYEB//EAB8QAQAABAcAAAAAAAAAAAAAAAABAgQVF1RlkqTR4v/EABcBAQEBAQAAAAAAAAAAAAAAAAAGBAX/xAAgEQEAAQMDBQAAAAAAAAAAAAAAAQRS0QIVoQMUFlGR/9oADAMBAAIRAxEAPwDhoAAAAAAAAAAAAAAAAAAAAAAAAAAAAAAAAAAAAAAAAAAAAAAAAAAAAAAAAAAAAAAAAAAAAAAAAAAAAAAAAAAAAAAAAAAAAAAAAAAAAAAAAAAAAAAAAAArbRQZeG+bstFBl4b5u2TvOn6lQ+NVd2n7OEkK20UGXhvm7LRQZeG+bs7zp+pPGqu7T9nCSFbaKDLw3zdlooMvDfN2d50/UnjVXdp+zhJCttFBl4b5uy0UGXhvm7O86fqTxqru0/ZwkhW2igy8N83ZaKDLw3zdnedP1J41V3afs4SQrbRQZeG+bstFBl4b5uzvOn6k8aq7tP2cJIVtooMvDfN2Wigy8N83Z3nT9SeNVd2n7OEkK20UGXhvm7LRQZeG+bs7zp+pPGqu7T9nCSFbaKDLw3zdlooMvDfN2d50/UnjVXdp+zhJCttFBl4b5uy0UGXhvm7O86fqTxqru0/ZwkhW2igy8N83ZaKDLw3zdnedP1J41V3afs4SQrbRQZeG+bstFBl4b5uzvOn6k8aq7tP2cJIVtooMvDfN2Wigy8N83Z3nT9SeNVd2n7OEkK20UGXhvm7LRQZeG+bs7zp+pPGqu7T9nCSFbaKDLw3zdlooMvDfN2d50/UnjVXdp+zhJCttFBl4b5uy0UGXhvm7O86fqTxqru0/ZwkhW2igy8N83ZaKDLw3zdnedP1J41V3afs4SQrbRQZeG+bstFBl4b5uzvOn6k8aq7tP2cJIVtooMvDfN2HedP1J41V3afs4bgHMW4AAAAAAAAAAAAAAAAAAAAAAAAAAAAAAAAAAAAAAAAAAAAAAAAAAAAAAAAAAAAAAAAAAAAAAAAAAAAAAAAAAAAAAAAAAAAAAAAAAAAAAAAAAAAAAAC6w81Tj+jDzVOP6XQk9zqruIwldxqruIwhcPNU4/ow81Tj+l0G51V3EYNxqruIwhcPNU4/ow81Tj+l0G51V3EYNxqruIwhcPNU4/ow81Tj+l0G51V3EYNxqruIwhcPNU4/ow81Tj+l0G51V3EYNxqruIwhcPNU4/ow81Tj+l0G51V3EYNxqruIwhcPNU4/ow81Tj+l0G51V3EYNxqruIwhcPNU4/ow81Tj+l0G51V3EYNxqruIwhcPNU4/ow81Tj+l0G51V3EYNxqruIwhcPNU4/ow81Tj+l0G51V3EYNxqruIwhcPNU4/ow81Tj+l0G51V3EYNxqruIwhcPNU4/ow81Tj+l0G51V3EYNxqruIwhcPNU4/ow81Tj+l0G51V3EYNxqruIwhcPNU4/ow81Tj+l0G51V3EYNxqruIwhcPNU4/ow81Tj+l0G51V3EYNxqruIwhcPNU4/ow81Tj+l0G51V3EYNxqruIwhcPNU4/ow81Tj+l0G51V3EYNxqruIwhcPNU4/ow81Tj+l0G51V3EYNxqruIwhcPNU4/oXQbnVXcRg3Gqu4jAAwMQAAAAAAAAAAAAAAAAAAAAAAAAAAAAAAAAAAAAAAAAAAAAAAAAAAAAAAAAAAAAAAAAAAAAAAAAAAAAAAAAAAAAAAAAAAAAAAAAAAAAAAAAAAAAAAAD/9k="/>
          <p:cNvSpPr>
            <a:spLocks noChangeAspect="1" noChangeArrowheads="1"/>
          </p:cNvSpPr>
          <p:nvPr/>
        </p:nvSpPr>
        <p:spPr bwMode="auto">
          <a:xfrm>
            <a:off x="155575" y="-144463"/>
            <a:ext cx="304800" cy="30480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ru-RU"/>
          </a:p>
        </p:txBody>
      </p:sp>
      <p:sp>
        <p:nvSpPr>
          <p:cNvPr id="8239" name="AutoShape 16" descr="data:image/jpeg;base64,/9j/4AAQSkZJRgABAQAAAQABAAD/2wBDAAkGBwgHBgkIBwgKCgkLDRYPDQwMDRsUFRAWIB0iIiAdHx8kKDQsJCYxJx8fLT0tMTU3Ojo6Iys/RD84QzQ5Ojf/2wBDAQoKCg0MDRoPDxo3JR8lNzc3Nzc3Nzc3Nzc3Nzc3Nzc3Nzc3Nzc3Nzc3Nzc3Nzc3Nzc3Nzc3Nzc3Nzc3Nzc3Nzf/wAARCACuASIDASIAAhEBAxEB/8QAFwABAQEBAAAAAAAAAAAAAAAAAAYEB//EAB8QAQAABAcAAAAAAAAAAAAAAAABAgQVF1RlkqTR4v/EABcBAQEBAQAAAAAAAAAAAAAAAAAGBAX/xAAgEQEAAQMDBQAAAAAAAAAAAAAAAQRS0QIVoQMUFlGR/9oADAMBAAIRAxEAPwDhoAAAAAAAAAAAAAAAAAAAAAAAAAAAAAAAAAAAAAAAAAAAAAAAAAAAAAAAAAAAAAAAAAAAAAAAAAAAAAAAAAAAAAAAAAAAAAAAAAAAAAAAAAAAAAAAAAArbRQZeG+bstFBl4b5u2TvOn6lQ+NVd2n7OEkK20UGXhvm7LRQZeG+bs7zp+pPGqu7T9nCSFbaKDLw3zdlooMvDfN2d50/UnjVXdp+zhJCttFBl4b5uy0UGXhvm7O86fqTxqru0/ZwkhW2igy8N83ZaKDLw3zdnedP1J41V3afs4SQrbRQZeG+bstFBl4b5uzvOn6k8aq7tP2cJIVtooMvDfN2Wigy8N83Z3nT9SeNVd2n7OEkK20UGXhvm7LRQZeG+bs7zp+pPGqu7T9nCSFbaKDLw3zdlooMvDfN2d50/UnjVXdp+zhJCttFBl4b5uy0UGXhvm7O86fqTxqru0/ZwkhW2igy8N83ZaKDLw3zdnedP1J41V3afs4SQrbRQZeG+bstFBl4b5uzvOn6k8aq7tP2cJIVtooMvDfN2Wigy8N83Z3nT9SeNVd2n7OEkK20UGXhvm7LRQZeG+bs7zp+pPGqu7T9nCSFbaKDLw3zdlooMvDfN2d50/UnjVXdp+zhJCttFBl4b5uy0UGXhvm7O86fqTxqru0/ZwkhW2igy8N83ZaKDLw3zdnedP1J41V3afs4SQrbRQZeG+bstFBl4b5uzvOn6k8aq7tP2cJIVtooMvDfN2HedP1J41V3afs4bgHMW4AAAAAAAAAAAAAAAAAAAAAAAAAAAAAAAAAAAAAAAAAAAAAAAAAAAAAAAAAAAAAAAAAAAAAAAAAAAAAAAAAAAAAAAAAAAAAAAAAAAAAAAAAAAAAAAC6w81Tj+jDzVOP6XQk9zqruIwldxqruIwhcPNU4/ow81Tj+l0G51V3EYNxqruIwhcPNU4/ow81Tj+l0G51V3EYNxqruIwhcPNU4/ow81Tj+l0G51V3EYNxqruIwhcPNU4/ow81Tj+l0G51V3EYNxqruIwhcPNU4/ow81Tj+l0G51V3EYNxqruIwhcPNU4/ow81Tj+l0G51V3EYNxqruIwhcPNU4/ow81Tj+l0G51V3EYNxqruIwhcPNU4/ow81Tj+l0G51V3EYNxqruIwhcPNU4/ow81Tj+l0G51V3EYNxqruIwhcPNU4/ow81Tj+l0G51V3EYNxqruIwhcPNU4/ow81Tj+l0G51V3EYNxqruIwhcPNU4/ow81Tj+l0G51V3EYNxqruIwhcPNU4/ow81Tj+l0G51V3EYNxqruIwhcPNU4/ow81Tj+l0G51V3EYNxqruIwhcPNU4/ow81Tj+l0G51V3EYNxqruIwhcPNU4/ow81Tj+l0G51V3EYNxqruIwhcPNU4/ow81Tj+l0G51V3EYNxqruIwhcPNU4/oXQbnVXcRg3Gqu4jAAwMQAAAAAAAAAAAAAAAAAAAAAAAAAAAAAAAAAAAAAAAAAAAAAAAAAAAAAAAAAAAAAAAAAAAAAAAAAAAAAAAAAAAAAAAAAAAAAAAAAAAAAAAAAAAAAAAD/9k="/>
          <p:cNvSpPr>
            <a:spLocks noChangeAspect="1" noChangeArrowheads="1"/>
          </p:cNvSpPr>
          <p:nvPr/>
        </p:nvSpPr>
        <p:spPr bwMode="auto">
          <a:xfrm>
            <a:off x="307975" y="7938"/>
            <a:ext cx="3048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ru-RU"/>
          </a:p>
        </p:txBody>
      </p:sp>
      <p:sp>
        <p:nvSpPr>
          <p:cNvPr id="8240" name="AutoShape 18" descr="data:image/jpeg;base64,/9j/4AAQSkZJRgABAQAAAQABAAD/2wCEAAkGBwgHBgkIBwgKCgkFBQoFBQUFBScICQUKFBEWFhQRExMYHCggGBolGxMTITEhJSkrLi4uFx8zODMsNygtLisBCgoKDQUFDgUFDjcZExkrKysrKys3NysrKysrKysrKysrKys3KysrKysrKysrKysrKysrKysrKysrKysrKysrK//AABEIAK4BIgMBEQACEQEDEQH/xAAXAAEBAQEAAAAAAAAAAAAAAAAABgcE/8QAHhABAAAFBQAAAAAAAAAAAAAAAAGkpdHjBBUXVFX/xAAXAQEBAQEAAAAAAAAAAAAAAAAABQcE/8QAIBEBAAAEBwEAAAAAAAAAAAAAABVjoeEDBRRSVLHRAv/aAAwDAQACEQMRAD8Aw0AAAAAAAAAAAAAAAAAAAAAAAAAAAAAAAAAAAAAAAAAAAAAAAAAAAAAAAAAAAAAAAAAAAAAAAAAAAAAAAAAAAAAAAAAAAAAAAAAAAAAAAAAAAAAAAAAAAAAAAAAAAAAAAAAAAAAAAAAAAAAAAAAAAAAAAAAAAAAAAAAAAAAAAAAAAAAAAAAAAAAAAAAAAAAAAAAAAAAAAAAAAAAAAAAAAAAAAAAAAAAAAAAAAAAAAAAAAAAAAAAAAAAAAAAAAAAAAAAAFbs+g68xG6TqcXf00KB5fx6/Xps+g68xG5qcXf0QPL+PX69Nn0HXmI3NTi7+iB5fx6/Xps+g68xG5qcXf0QPL+PX69Nn0HXmI3NTi7+iB5fx6/Xps+g68xG5qcXf0QPL+PX69Nn0HXmI3NTi7+iB5fx6/Xps+g68xG5qcXf0QPL+PX69Nn0HXmI3NTi7+iB5fx6/Xps+g68xG5qcXf0QPL+PX69Nn0HXmI3NTi7+iB5fx6/Xps+g68xG5qcXf0QPL+PX69Nn0HXmI3NTi7+iB5fx6/Xps+g68xG5qcXf0QPL+PX69Nn0HXmI3NTi7+iB5fx6/Xps+g68xG5qcXf0QPL+PX69Nn0HXmI3NTi7+iB5fx6/Xps+g68xG5qcXf0QPL+PX69Nn0HXmI3NTi7+iB5fx6/Xps+g68xG5qcXf0QPL+PX69Nn0HXmI3NTi7+iB5fx6/Xps+g68xG5qcXf0QPL+PX69Nn0HXmI3NTi7+iB5fx6/Xps+g68xG5qcXf0QPL+PX69Nn0HXmI3NTi7+iB5fx6/Xps+g68xG5qcXf0QPL+PX69Nn0HXmI3NTi7+iB5fx6/Xps+g68xG5qcXf0QPL+PX69Nn0HXmI3NTi7+iB5fx6/Xps+g68xG5qcXf0QPL+PX69Nn0HXmI3NTi7+iB5fx6/Xps+g68xG5qcXf0QPL+PX69Nn0HXmI3NTi7+iB5fx6/Xps+g68xG5qcXf0QPL+PX69Nn0HXmI3NTi7+iB5fx6/Xps+g68xG5qcXf0QPL+PX69Nn0HXmI3NTi7+iB5fx6/Xruc6sAAAAAAAAAAAAAAAAAAAAAAAAAAAAAAAAAAAAAAAAAAAAAAAAAAAAAAAAAAAAAAAAAAAAAAAAAAAAAAAAAAAAAAAAAAAAAAAAAAAAAAAAAAAAAAAAAAAAAAAAAAAAAAAAAAAAAAAAAAAAAAAAAAAAAAAAAAAAAAAAAAAAAAAAAAAAAAAAAAAAAAAAAAAAAAAAAAAAAAAAAAAAAAAAAAAAAAAAAAAAAu+O4etR8iDG5FbIcZk1scdw9aj5CNyK2IzJrY47h61HyEbkVsRmTWxx3D1qPkI3IrYjMmtjjuHrUfIRuRWxGZNbHHcPWo+QjcitiMya2OO4etR8hG5FbEZk1scdw9aj5CNyK2IzJrY47h61HyEbkVsRmTWxx3D1qPkI3IrYjMmtjjuHrUfIRuRWxGZNbHHcPWo+QjcitiMya2OO4etR8hG5FbEZk1scdw9aj5CNyK2IzJrY47h61HyEbkVsRmTWxx3D1qPkI3IrYjMmtjjuHrUfIRuRWxGZNbHHcPWo+QjcitiMya2OO4etR8hG5FbEZk1scdw9aj5CNyK2IzJrY47h61HyEbkVsRmTWxx3D1qPkI3IrYjMmtjjuHrUfIRuRWxGZNbHHcPWo+QjcitiMya2OO4etR8hG5FbEZk1scdw9aj5CNyK2IzJrY47h61HyEbkVsRmTWxx3D1qPkI3IrYjMmtjjuHrUfIRuRWxGZNbHHcPWo+QjcitiMya2OO4etR8hG5FbEZk1scdw9aj5CNyK2IzJrY47h61HyEbkVsRmTWxx3D1qPkI3IrYjMmtjjuHrUfIRuRWxGZNbHHcPWo+QjcitiMya2OO4etR8hG5FbEZk1suUJEAAAAAAAAAAAAAAAAAAAAAAAAAAAAAAAAAAAAAAAAAAAAAAAAAAAAAAAAAAAAAAAAAAAAAAAAAAAAAAAAAAAAAAAAAAAAAAAAAAAAAAAAAAAAAAAAAAAAAAAAAAAAAAAAAAAAAAAAAAAAAAAAAAAAAAAAAAAAAAAAAAAAAAAAAAAAAAAAAAAAAAAAAAAAAAAAAAAAAAAAAAAAAAAAAAAAAAAAAAAAAAAAAAAAAAAAAAAAAAAAAAAAAAAAAAAAAAAAAAf/Z"/>
          <p:cNvSpPr>
            <a:spLocks noChangeAspect="1" noChangeArrowheads="1"/>
          </p:cNvSpPr>
          <p:nvPr/>
        </p:nvSpPr>
        <p:spPr bwMode="auto">
          <a:xfrm>
            <a:off x="460375" y="160338"/>
            <a:ext cx="3048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ru-RU"/>
          </a:p>
        </p:txBody>
      </p:sp>
      <p:sp>
        <p:nvSpPr>
          <p:cNvPr id="8241" name="AutoShape 20" descr="data:image/jpeg;base64,/9j/4AAQSkZJRgABAQAAAQABAAD/2wCEAAkGBwgHBgkIBwgKCgkFBQoFBQUFBScICQUKFBEWFhQRExMYHCggGBolGxMTITEhJSkrLi4uFx8zODMsNygtLisBCgoKDQUFDgUFDjcZExkrKysrKys3NysrKysrKysrKysrKys3KysrKysrKysrKysrKysrKysrKysrKysrKysrK//AABEIAK4BIgMBEQACEQEDEQH/xAAXAAEBAQEAAAAAAAAAAAAAAAAABgcE/8QAHhABAAAFBQAAAAAAAAAAAAAAAAGkpdHjBBUXVFX/xAAXAQEBAQEAAAAAAAAAAAAAAAAABQcE/8QAIBEBAAAEBwEAAAAAAAAAAAAAABVjoeEDBRRSVLHRAv/aAAwDAQACEQMRAD8Aw0AAAAAAAAAAAAAAAAAAAAAAAAAAAAAAAAAAAAAAAAAAAAAAAAAAAAAAAAAAAAAAAAAAAAAAAAAAAAAAAAAAAAAAAAAAAAAAAAAAAAAAAAAAAAAAAAAAAAAAAAAAAAAAAAAAAAAAAAAAAAAAAAAAAAAAAAAAAAAAAAAAAAAAAAAAAAAAAAAAAAAAAAAAAAAAAAAAAAAAAAAAAAAAAAAAAAAAAAAAAAAAAAAAAAAAAAAAAAAAAAAAAAAAAAAAAAAAAAAAFbs+g68xG6TqcXf00KB5fx6/Xps+g68xG5qcXf0QPL+PX69Nn0HXmI3NTi7+iB5fx6/Xps+g68xG5qcXf0QPL+PX69Nn0HXmI3NTi7+iB5fx6/Xps+g68xG5qcXf0QPL+PX69Nn0HXmI3NTi7+iB5fx6/Xps+g68xG5qcXf0QPL+PX69Nn0HXmI3NTi7+iB5fx6/Xps+g68xG5qcXf0QPL+PX69Nn0HXmI3NTi7+iB5fx6/Xps+g68xG5qcXf0QPL+PX69Nn0HXmI3NTi7+iB5fx6/Xps+g68xG5qcXf0QPL+PX69Nn0HXmI3NTi7+iB5fx6/Xps+g68xG5qcXf0QPL+PX69Nn0HXmI3NTi7+iB5fx6/Xps+g68xG5qcXf0QPL+PX69Nn0HXmI3NTi7+iB5fx6/Xps+g68xG5qcXf0QPL+PX69Nn0HXmI3NTi7+iB5fx6/Xps+g68xG5qcXf0QPL+PX69Nn0HXmI3NTi7+iB5fx6/Xps+g68xG5qcXf0QPL+PX69Nn0HXmI3NTi7+iB5fx6/Xps+g68xG5qcXf0QPL+PX69Nn0HXmI3NTi7+iB5fx6/Xps+g68xG5qcXf0QPL+PX69Nn0HXmI3NTi7+iB5fx6/Xps+g68xG5qcXf0QPL+PX69Nn0HXmI3NTi7+iB5fx6/Xps+g68xG5qcXf0QPL+PX69Nn0HXmI3NTi7+iB5fx6/Xps+g68xG5qcXf0QPL+PX69Nn0HXmI3NTi7+iB5fx6/Xps+g68xG5qcXf0QPL+PX69Nn0HXmI3NTi7+iB5fx6/Xruc6sAAAAAAAAAAAAAAAAAAAAAAAAAAAAAAAAAAAAAAAAAAAAAAAAAAAAAAAAAAAAAAAAAAAAAAAAAAAAAAAAAAAAAAAAAAAAAAAAAAAAAAAAAAAAAAAAAAAAAAAAAAAAAAAAAAAAAAAAAAAAAAAAAAAAAAAAAAAAAAAAAAAAAAAAAAAAAAAAAAAAAAAAAAAAAAAAAAAAAAAAAAAAAAAAAAAAAAAAAAAAAu+O4etR8iDG5FbIcZk1scdw9aj5CNyK2IzJrY47h61HyEbkVsRmTWxx3D1qPkI3IrYjMmtjjuHrUfIRuRWxGZNbHHcPWo+QjcitiMya2OO4etR8hG5FbEZk1scdw9aj5CNyK2IzJrY47h61HyEbkVsRmTWxx3D1qPkI3IrYjMmtjjuHrUfIRuRWxGZNbHHcPWo+QjcitiMya2OO4etR8hG5FbEZk1scdw9aj5CNyK2IzJrY47h61HyEbkVsRmTWxx3D1qPkI3IrYjMmtjjuHrUfIRuRWxGZNbHHcPWo+QjcitiMya2OO4etR8hG5FbEZk1scdw9aj5CNyK2IzJrY47h61HyEbkVsRmTWxx3D1qPkI3IrYjMmtjjuHrUfIRuRWxGZNbHHcPWo+QjcitiMya2OO4etR8hG5FbEZk1scdw9aj5CNyK2IzJrY47h61HyEbkVsRmTWxx3D1qPkI3IrYjMmtjjuHrUfIRuRWxGZNbHHcPWo+QjcitiMya2OO4etR8hG5FbEZk1scdw9aj5CNyK2IzJrY47h61HyEbkVsRmTWxx3D1qPkI3IrYjMmtjjuHrUfIRuRWxGZNbHHcPWo+QjcitiMya2OO4etR8hG5FbEZk1suUJEAAAAAAAAAAAAAAAAAAAAAAAAAAAAAAAAAAAAAAAAAAAAAAAAAAAAAAAAAAAAAAAAAAAAAAAAAAAAAAAAAAAAAAAAAAAAAAAAAAAAAAAAAAAAAAAAAAAAAAAAAAAAAAAAAAAAAAAAAAAAAAAAAAAAAAAAAAAAAAAAAAAAAAAAAAAAAAAAAAAAAAAAAAAAAAAAAAAAAAAAAAAAAAAAAAAAAAAAAAAAAAAAAAAAAAAAAAAAAAAAAAAAAAAAAAAAAAAAAAf/Z"/>
          <p:cNvSpPr>
            <a:spLocks noChangeAspect="1" noChangeArrowheads="1"/>
          </p:cNvSpPr>
          <p:nvPr/>
        </p:nvSpPr>
        <p:spPr bwMode="auto">
          <a:xfrm>
            <a:off x="612775" y="312738"/>
            <a:ext cx="3048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ru-RU"/>
          </a:p>
        </p:txBody>
      </p:sp>
      <p:pic>
        <p:nvPicPr>
          <p:cNvPr id="8242" name="Picture 22" descr="http://g.io.ua/img_aa/large/1438/29/14382989.jpg"/>
          <p:cNvPicPr>
            <a:picLocks noChangeAspect="1" noChangeArrowheads="1"/>
          </p:cNvPicPr>
          <p:nvPr/>
        </p:nvPicPr>
        <p:blipFill>
          <a:blip r:embed="rId6">
            <a:extLst>
              <a:ext uri="{28A0092B-C50C-407E-A947-70E740481C1C}">
                <a14:useLocalDpi xmlns="" xmlns:a14="http://schemas.microsoft.com/office/drawing/2010/main" val="0"/>
              </a:ext>
            </a:extLst>
          </a:blip>
          <a:srcRect/>
          <a:stretch>
            <a:fillRect/>
          </a:stretch>
        </p:blipFill>
        <p:spPr bwMode="auto">
          <a:xfrm>
            <a:off x="457200" y="4908550"/>
            <a:ext cx="1562100" cy="936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8243" name="Picture 2" descr="http://mostinfo.su/most/flag-japan.jpg"/>
          <p:cNvPicPr>
            <a:picLocks noChangeAspect="1" noChangeArrowheads="1"/>
          </p:cNvPicPr>
          <p:nvPr/>
        </p:nvPicPr>
        <p:blipFill>
          <a:blip r:embed="rId7">
            <a:extLst>
              <a:ext uri="{28A0092B-C50C-407E-A947-70E740481C1C}">
                <a14:useLocalDpi xmlns="" xmlns:a14="http://schemas.microsoft.com/office/drawing/2010/main" val="0"/>
              </a:ext>
            </a:extLst>
          </a:blip>
          <a:srcRect/>
          <a:stretch>
            <a:fillRect/>
          </a:stretch>
        </p:blipFill>
        <p:spPr bwMode="auto">
          <a:xfrm>
            <a:off x="1039813" y="5837238"/>
            <a:ext cx="1677987" cy="1065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8244" name="Picture 4" descr="Миниатюра для версии от 17:58, 18 апреля 2009"/>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5062538" y="4441825"/>
            <a:ext cx="301625" cy="3905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8245" name="Picture 6" descr="File:Tenge symbol.svg"/>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4921250" y="2252663"/>
            <a:ext cx="442913" cy="600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nvGraphicFramePr>
        <p:xfrm>
          <a:off x="179388" y="115888"/>
          <a:ext cx="3384550" cy="6556375"/>
        </p:xfrm>
        <a:graphic>
          <a:graphicData uri="http://schemas.openxmlformats.org/drawingml/2006/table">
            <a:tbl>
              <a:tblPr firstRow="1" bandRow="1">
                <a:tableStyleId>{5C22544A-7EE6-4342-B048-85BDC9FD1C3A}</a:tableStyleId>
              </a:tblPr>
              <a:tblGrid>
                <a:gridCol w="3384550"/>
              </a:tblGrid>
              <a:tr h="1080189">
                <a:tc>
                  <a:txBody>
                    <a:bodyPr/>
                    <a:lstStyle/>
                    <a:p>
                      <a:endParaRPr lang="en-US" sz="1800" dirty="0" smtClean="0"/>
                    </a:p>
                    <a:p>
                      <a:endParaRPr lang="en-US" sz="1800" dirty="0" smtClean="0"/>
                    </a:p>
                    <a:p>
                      <a:endParaRPr lang="ru-RU" sz="1800" dirty="0"/>
                    </a:p>
                  </a:txBody>
                  <a:tcPr marL="91445" marR="91445"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152202">
                <a:tc>
                  <a:txBody>
                    <a:bodyPr/>
                    <a:lstStyle/>
                    <a:p>
                      <a:endParaRPr lang="en-US" sz="1800" dirty="0" smtClean="0"/>
                    </a:p>
                    <a:p>
                      <a:endParaRPr lang="en-US" sz="1800" dirty="0" smtClean="0"/>
                    </a:p>
                    <a:p>
                      <a:endParaRPr lang="ru-RU" sz="1800" dirty="0"/>
                    </a:p>
                  </a:txBody>
                  <a:tcPr marL="91445" marR="91445"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080190">
                <a:tc>
                  <a:txBody>
                    <a:bodyPr/>
                    <a:lstStyle/>
                    <a:p>
                      <a:endParaRPr lang="en-US" sz="1800" dirty="0" smtClean="0"/>
                    </a:p>
                    <a:p>
                      <a:endParaRPr lang="en-US" sz="1800" dirty="0" smtClean="0"/>
                    </a:p>
                    <a:p>
                      <a:endParaRPr lang="ru-RU" sz="1800" dirty="0"/>
                    </a:p>
                  </a:txBody>
                  <a:tcPr marL="91445" marR="91445"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152202">
                <a:tc>
                  <a:txBody>
                    <a:bodyPr/>
                    <a:lstStyle/>
                    <a:p>
                      <a:endParaRPr lang="en-US" sz="1800" dirty="0" smtClean="0"/>
                    </a:p>
                    <a:p>
                      <a:endParaRPr lang="en-US" sz="1800" dirty="0" smtClean="0"/>
                    </a:p>
                    <a:p>
                      <a:endParaRPr lang="ru-RU" sz="1800" dirty="0"/>
                    </a:p>
                  </a:txBody>
                  <a:tcPr marL="91445" marR="91445"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045796">
                <a:tc>
                  <a:txBody>
                    <a:bodyPr/>
                    <a:lstStyle/>
                    <a:p>
                      <a:endParaRPr lang="en-US" sz="1800" dirty="0" smtClean="0"/>
                    </a:p>
                    <a:p>
                      <a:endParaRPr lang="en-US" sz="1800" dirty="0" smtClean="0"/>
                    </a:p>
                    <a:p>
                      <a:endParaRPr lang="ru-RU" sz="1800" dirty="0"/>
                    </a:p>
                  </a:txBody>
                  <a:tcPr marL="91445" marR="91445"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045796">
                <a:tc>
                  <a:txBody>
                    <a:bodyPr/>
                    <a:lstStyle/>
                    <a:p>
                      <a:endParaRPr lang="ru-RU" sz="1800" dirty="0"/>
                    </a:p>
                  </a:txBody>
                  <a:tcPr marL="91445" marR="91445"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bl>
          </a:graphicData>
        </a:graphic>
      </p:graphicFrame>
      <p:pic>
        <p:nvPicPr>
          <p:cNvPr id="9234" name="Picture 6" descr="http://www.kazakh.ru/i/kzflag.gif"/>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720725" y="182563"/>
            <a:ext cx="1728788" cy="904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9235" name="Picture 2" descr="http://www.strani.ru/st/ev/uk/ukflagb.gi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28663" y="1341438"/>
            <a:ext cx="1943100" cy="9731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9236" name="Picture 4" descr="http://flag.kremlin.ru/i/flag-big.png"/>
          <p:cNvPicPr>
            <a:picLocks noChangeAspect="1" noChangeArrowheads="1"/>
          </p:cNvPicPr>
          <p:nvPr/>
        </p:nvPicPr>
        <p:blipFill>
          <a:blip r:embed="rId4">
            <a:extLst>
              <a:ext uri="{28A0092B-C50C-407E-A947-70E740481C1C}">
                <a14:useLocalDpi xmlns="" xmlns:a14="http://schemas.microsoft.com/office/drawing/2010/main" val="0"/>
              </a:ext>
            </a:extLst>
          </a:blip>
          <a:srcRect/>
          <a:stretch>
            <a:fillRect/>
          </a:stretch>
        </p:blipFill>
        <p:spPr bwMode="auto">
          <a:xfrm>
            <a:off x="1081088" y="2492375"/>
            <a:ext cx="1368425"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9237" name="Picture 8" descr="http://eamerica.ru/img/pages/symbols/flag/51-1.jpg"/>
          <p:cNvPicPr>
            <a:picLocks noChangeAspect="1" noChangeArrowheads="1"/>
          </p:cNvPicPr>
          <p:nvPr/>
        </p:nvPicPr>
        <p:blipFill>
          <a:blip r:embed="rId5">
            <a:extLst>
              <a:ext uri="{28A0092B-C50C-407E-A947-70E740481C1C}">
                <a14:useLocalDpi xmlns="" xmlns:a14="http://schemas.microsoft.com/office/drawing/2010/main" val="0"/>
              </a:ext>
            </a:extLst>
          </a:blip>
          <a:srcRect/>
          <a:stretch>
            <a:fillRect/>
          </a:stretch>
        </p:blipFill>
        <p:spPr bwMode="auto">
          <a:xfrm>
            <a:off x="815975" y="3511550"/>
            <a:ext cx="1768475" cy="9302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9238" name="Picture 22" descr="http://g.io.ua/img_aa/large/1438/29/14382989.jpg"/>
          <p:cNvPicPr>
            <a:picLocks noChangeAspect="1" noChangeArrowheads="1"/>
          </p:cNvPicPr>
          <p:nvPr/>
        </p:nvPicPr>
        <p:blipFill>
          <a:blip r:embed="rId6">
            <a:extLst>
              <a:ext uri="{28A0092B-C50C-407E-A947-70E740481C1C}">
                <a14:useLocalDpi xmlns="" xmlns:a14="http://schemas.microsoft.com/office/drawing/2010/main" val="0"/>
              </a:ext>
            </a:extLst>
          </a:blip>
          <a:srcRect/>
          <a:stretch>
            <a:fillRect/>
          </a:stretch>
        </p:blipFill>
        <p:spPr bwMode="auto">
          <a:xfrm>
            <a:off x="919163" y="4652963"/>
            <a:ext cx="1562100" cy="938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9239" name="Picture 2" descr="http://mostinfo.su/most/flag-japan.jpg"/>
          <p:cNvPicPr>
            <a:picLocks noChangeAspect="1" noChangeArrowheads="1"/>
          </p:cNvPicPr>
          <p:nvPr/>
        </p:nvPicPr>
        <p:blipFill>
          <a:blip r:embed="rId7">
            <a:extLst>
              <a:ext uri="{28A0092B-C50C-407E-A947-70E740481C1C}">
                <a14:useLocalDpi xmlns="" xmlns:a14="http://schemas.microsoft.com/office/drawing/2010/main" val="0"/>
              </a:ext>
            </a:extLst>
          </a:blip>
          <a:srcRect/>
          <a:stretch>
            <a:fillRect/>
          </a:stretch>
        </p:blipFill>
        <p:spPr bwMode="auto">
          <a:xfrm>
            <a:off x="784225" y="5605463"/>
            <a:ext cx="1677988" cy="1065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2" name="Прямоугольник 11"/>
          <p:cNvSpPr/>
          <p:nvPr/>
        </p:nvSpPr>
        <p:spPr>
          <a:xfrm>
            <a:off x="7807325" y="327025"/>
            <a:ext cx="1079500" cy="1014413"/>
          </a:xfrm>
          <a:prstGeom prst="rect">
            <a:avLst/>
          </a:prstGeom>
          <a:solidFill>
            <a:schemeClr val="accent2">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4400" b="1" dirty="0">
                <a:solidFill>
                  <a:schemeClr val="tx1"/>
                </a:solidFill>
                <a:latin typeface="Times New Roman" pitchFamily="18" charset="0"/>
                <a:cs typeface="Times New Roman" pitchFamily="18" charset="0"/>
              </a:rPr>
              <a:t>¥</a:t>
            </a:r>
            <a:endParaRPr lang="ru-RU" sz="4400" b="1" dirty="0">
              <a:solidFill>
                <a:schemeClr val="tx1"/>
              </a:solidFill>
              <a:latin typeface="Times New Roman" pitchFamily="18" charset="0"/>
              <a:cs typeface="Times New Roman" pitchFamily="18" charset="0"/>
            </a:endParaRPr>
          </a:p>
          <a:p>
            <a:pPr algn="ctr" fontAlgn="auto">
              <a:spcBef>
                <a:spcPts val="0"/>
              </a:spcBef>
              <a:spcAft>
                <a:spcPts val="0"/>
              </a:spcAft>
              <a:defRPr/>
            </a:pPr>
            <a:endParaRPr lang="ru-RU" dirty="0"/>
          </a:p>
        </p:txBody>
      </p:sp>
      <p:sp>
        <p:nvSpPr>
          <p:cNvPr id="13" name="Прямоугольник 12"/>
          <p:cNvSpPr/>
          <p:nvPr/>
        </p:nvSpPr>
        <p:spPr>
          <a:xfrm>
            <a:off x="7859039" y="1478547"/>
            <a:ext cx="1080120" cy="1014347"/>
          </a:xfrm>
          <a:prstGeom prst="rect">
            <a:avLst/>
          </a:prstGeom>
          <a:solidFill>
            <a:schemeClr val="accent2">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4400" dirty="0">
                <a:latin typeface="Times New Roman" pitchFamily="18" charset="0"/>
                <a:cs typeface="Times New Roman" pitchFamily="18" charset="0"/>
              </a:rPr>
              <a:t>₸</a:t>
            </a:r>
            <a:endParaRPr lang="ru-RU" sz="44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4" name="Прямоугольник 13"/>
          <p:cNvSpPr/>
          <p:nvPr/>
        </p:nvSpPr>
        <p:spPr>
          <a:xfrm>
            <a:off x="7812088" y="2497138"/>
            <a:ext cx="1079500" cy="1014412"/>
          </a:xfrm>
          <a:prstGeom prst="rect">
            <a:avLst/>
          </a:prstGeom>
          <a:solidFill>
            <a:schemeClr val="accent2">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4400" b="1" dirty="0">
                <a:solidFill>
                  <a:schemeClr val="tx1"/>
                </a:solidFill>
                <a:latin typeface="Times New Roman" pitchFamily="18" charset="0"/>
                <a:cs typeface="Times New Roman" pitchFamily="18" charset="0"/>
              </a:rPr>
              <a:t>$</a:t>
            </a:r>
            <a:endParaRPr lang="ru-RU" sz="4400" b="1" dirty="0">
              <a:solidFill>
                <a:schemeClr val="tx1"/>
              </a:solidFill>
              <a:latin typeface="Times New Roman" pitchFamily="18" charset="0"/>
              <a:cs typeface="Times New Roman" pitchFamily="18" charset="0"/>
            </a:endParaRPr>
          </a:p>
          <a:p>
            <a:pPr algn="ctr" fontAlgn="auto">
              <a:spcBef>
                <a:spcPts val="0"/>
              </a:spcBef>
              <a:spcAft>
                <a:spcPts val="0"/>
              </a:spcAft>
              <a:defRPr/>
            </a:pPr>
            <a:endParaRPr lang="ru-RU" dirty="0"/>
          </a:p>
        </p:txBody>
      </p:sp>
      <p:sp>
        <p:nvSpPr>
          <p:cNvPr id="15" name="Прямоугольник 14"/>
          <p:cNvSpPr/>
          <p:nvPr/>
        </p:nvSpPr>
        <p:spPr>
          <a:xfrm>
            <a:off x="7859713" y="3573463"/>
            <a:ext cx="1079500" cy="1014412"/>
          </a:xfrm>
          <a:prstGeom prst="rect">
            <a:avLst/>
          </a:prstGeom>
          <a:solidFill>
            <a:schemeClr val="accent2">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4400" dirty="0">
                <a:latin typeface="Times New Roman" pitchFamily="18" charset="0"/>
                <a:cs typeface="Times New Roman" pitchFamily="18" charset="0"/>
              </a:rPr>
              <a:t>₱</a:t>
            </a:r>
            <a:endParaRPr lang="ru-RU" sz="4400" dirty="0">
              <a:latin typeface="Times New Roman" pitchFamily="18" charset="0"/>
              <a:cs typeface="Times New Roman" pitchFamily="18" charset="0"/>
            </a:endParaRPr>
          </a:p>
        </p:txBody>
      </p:sp>
      <p:sp>
        <p:nvSpPr>
          <p:cNvPr id="16" name="Прямоугольник 15"/>
          <p:cNvSpPr/>
          <p:nvPr/>
        </p:nvSpPr>
        <p:spPr>
          <a:xfrm>
            <a:off x="7812088" y="4602163"/>
            <a:ext cx="1079500" cy="1014412"/>
          </a:xfrm>
          <a:prstGeom prst="rect">
            <a:avLst/>
          </a:prstGeom>
          <a:solidFill>
            <a:schemeClr val="accent2">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4400" b="1" dirty="0">
                <a:solidFill>
                  <a:schemeClr val="tx1"/>
                </a:solidFill>
                <a:latin typeface="Times New Roman" pitchFamily="18" charset="0"/>
                <a:cs typeface="Times New Roman" pitchFamily="18" charset="0"/>
              </a:rPr>
              <a:t>£</a:t>
            </a:r>
            <a:endParaRPr lang="ru-RU" sz="4400" b="1" dirty="0">
              <a:solidFill>
                <a:schemeClr val="tx1"/>
              </a:solidFill>
              <a:latin typeface="Times New Roman" pitchFamily="18" charset="0"/>
              <a:cs typeface="Times New Roman" pitchFamily="18" charset="0"/>
            </a:endParaRPr>
          </a:p>
          <a:p>
            <a:pPr algn="ctr" fontAlgn="auto">
              <a:spcBef>
                <a:spcPts val="0"/>
              </a:spcBef>
              <a:spcAft>
                <a:spcPts val="0"/>
              </a:spcAft>
              <a:defRPr/>
            </a:pPr>
            <a:endParaRPr lang="ru-RU" dirty="0"/>
          </a:p>
        </p:txBody>
      </p:sp>
      <p:sp>
        <p:nvSpPr>
          <p:cNvPr id="17" name="Прямоугольник 16"/>
          <p:cNvSpPr/>
          <p:nvPr/>
        </p:nvSpPr>
        <p:spPr>
          <a:xfrm>
            <a:off x="7859713" y="5676900"/>
            <a:ext cx="1079500" cy="1012825"/>
          </a:xfrm>
          <a:prstGeom prst="rect">
            <a:avLst/>
          </a:prstGeom>
          <a:solidFill>
            <a:schemeClr val="accent2">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4400" b="1" dirty="0">
                <a:solidFill>
                  <a:schemeClr val="tx1"/>
                </a:solidFill>
                <a:latin typeface="Times New Roman" pitchFamily="18" charset="0"/>
                <a:cs typeface="Times New Roman" pitchFamily="18" charset="0"/>
              </a:rPr>
              <a:t>€</a:t>
            </a:r>
            <a:endParaRPr lang="ru-RU" sz="4400" b="1" dirty="0">
              <a:solidFill>
                <a:schemeClr val="tx1"/>
              </a:solidFill>
              <a:latin typeface="Times New Roman" pitchFamily="18" charset="0"/>
              <a:cs typeface="Times New Roman" pitchFamily="18" charset="0"/>
            </a:endParaRPr>
          </a:p>
          <a:p>
            <a:pPr algn="ctr" fontAlgn="auto">
              <a:spcBef>
                <a:spcPts val="0"/>
              </a:spcBef>
              <a:spcAft>
                <a:spcPts val="0"/>
              </a:spcAft>
              <a:defRPr/>
            </a:pPr>
            <a:endParaRPr lang="ru-RU" dirty="0"/>
          </a:p>
        </p:txBody>
      </p:sp>
      <p:sp>
        <p:nvSpPr>
          <p:cNvPr id="20" name="Прямоугольник 19"/>
          <p:cNvSpPr/>
          <p:nvPr/>
        </p:nvSpPr>
        <p:spPr>
          <a:xfrm>
            <a:off x="5670550" y="327025"/>
            <a:ext cx="1871663" cy="1014413"/>
          </a:xfrm>
          <a:prstGeom prst="rect">
            <a:avLst/>
          </a:prstGeom>
          <a:solidFill>
            <a:srgbClr val="FFFF00"/>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4000" b="1" dirty="0">
                <a:solidFill>
                  <a:schemeClr val="tx1"/>
                </a:solidFill>
                <a:latin typeface="Times New Roman" pitchFamily="18" charset="0"/>
                <a:cs typeface="Times New Roman" pitchFamily="18" charset="0"/>
              </a:rPr>
              <a:t>pound</a:t>
            </a:r>
            <a:endParaRPr lang="ru-RU" sz="4000" dirty="0"/>
          </a:p>
        </p:txBody>
      </p:sp>
      <p:sp>
        <p:nvSpPr>
          <p:cNvPr id="21" name="Прямоугольник 20"/>
          <p:cNvSpPr/>
          <p:nvPr/>
        </p:nvSpPr>
        <p:spPr>
          <a:xfrm>
            <a:off x="5770563" y="1509713"/>
            <a:ext cx="1871662" cy="1014412"/>
          </a:xfrm>
          <a:prstGeom prst="rect">
            <a:avLst/>
          </a:prstGeom>
          <a:solidFill>
            <a:srgbClr val="FFFF00"/>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4000" b="1" dirty="0">
                <a:solidFill>
                  <a:schemeClr val="tx1"/>
                </a:solidFill>
                <a:latin typeface="Times New Roman" pitchFamily="18" charset="0"/>
                <a:cs typeface="Times New Roman" pitchFamily="18" charset="0"/>
              </a:rPr>
              <a:t>ruble</a:t>
            </a:r>
            <a:endParaRPr lang="ru-RU" sz="4000" dirty="0"/>
          </a:p>
        </p:txBody>
      </p:sp>
      <p:sp>
        <p:nvSpPr>
          <p:cNvPr id="22" name="Прямоугольник 21"/>
          <p:cNvSpPr/>
          <p:nvPr/>
        </p:nvSpPr>
        <p:spPr>
          <a:xfrm>
            <a:off x="5764213" y="2559050"/>
            <a:ext cx="1873250" cy="1014413"/>
          </a:xfrm>
          <a:prstGeom prst="rect">
            <a:avLst/>
          </a:prstGeom>
          <a:solidFill>
            <a:srgbClr val="FFFF00"/>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4000" b="1" dirty="0" err="1">
                <a:solidFill>
                  <a:schemeClr val="tx1"/>
                </a:solidFill>
                <a:latin typeface="Times New Roman" pitchFamily="18" charset="0"/>
                <a:cs typeface="Times New Roman" pitchFamily="18" charset="0"/>
              </a:rPr>
              <a:t>tenge</a:t>
            </a:r>
            <a:r>
              <a:rPr lang="en-US" sz="4000" b="1" dirty="0">
                <a:solidFill>
                  <a:schemeClr val="tx1"/>
                </a:solidFill>
                <a:latin typeface="Times New Roman" pitchFamily="18" charset="0"/>
                <a:cs typeface="Times New Roman" pitchFamily="18" charset="0"/>
              </a:rPr>
              <a:t> </a:t>
            </a:r>
            <a:endParaRPr lang="ru-RU" sz="4000" dirty="0"/>
          </a:p>
        </p:txBody>
      </p:sp>
      <p:sp>
        <p:nvSpPr>
          <p:cNvPr id="23" name="Прямоугольник 22"/>
          <p:cNvSpPr/>
          <p:nvPr/>
        </p:nvSpPr>
        <p:spPr>
          <a:xfrm>
            <a:off x="5764213" y="3625850"/>
            <a:ext cx="1873250" cy="1014413"/>
          </a:xfrm>
          <a:prstGeom prst="rect">
            <a:avLst/>
          </a:prstGeom>
          <a:solidFill>
            <a:srgbClr val="FFFF00"/>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4400" b="1" dirty="0">
                <a:solidFill>
                  <a:schemeClr val="tx1"/>
                </a:solidFill>
                <a:latin typeface="Times New Roman" pitchFamily="18" charset="0"/>
                <a:cs typeface="Times New Roman" pitchFamily="18" charset="0"/>
              </a:rPr>
              <a:t>euro</a:t>
            </a:r>
            <a:endParaRPr lang="ru-RU" sz="4400" dirty="0"/>
          </a:p>
        </p:txBody>
      </p:sp>
      <p:sp>
        <p:nvSpPr>
          <p:cNvPr id="24" name="Прямоугольник 23"/>
          <p:cNvSpPr/>
          <p:nvPr/>
        </p:nvSpPr>
        <p:spPr>
          <a:xfrm>
            <a:off x="5770563" y="4679950"/>
            <a:ext cx="1871662" cy="1014413"/>
          </a:xfrm>
          <a:prstGeom prst="rect">
            <a:avLst/>
          </a:prstGeom>
          <a:solidFill>
            <a:srgbClr val="FFFF00"/>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4000" b="1" dirty="0">
                <a:solidFill>
                  <a:schemeClr val="tx1"/>
                </a:solidFill>
                <a:latin typeface="Times New Roman" pitchFamily="18" charset="0"/>
                <a:cs typeface="Times New Roman" pitchFamily="18" charset="0"/>
              </a:rPr>
              <a:t>yen</a:t>
            </a:r>
            <a:endParaRPr lang="ru-RU" sz="4000" dirty="0"/>
          </a:p>
        </p:txBody>
      </p:sp>
      <p:sp>
        <p:nvSpPr>
          <p:cNvPr id="25" name="Прямоугольник 24"/>
          <p:cNvSpPr/>
          <p:nvPr/>
        </p:nvSpPr>
        <p:spPr>
          <a:xfrm>
            <a:off x="5770563" y="5676900"/>
            <a:ext cx="1871662" cy="1012825"/>
          </a:xfrm>
          <a:prstGeom prst="rect">
            <a:avLst/>
          </a:prstGeom>
          <a:solidFill>
            <a:srgbClr val="FFFF00"/>
          </a:solid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4000" b="1" dirty="0">
                <a:solidFill>
                  <a:schemeClr val="tx1"/>
                </a:solidFill>
                <a:latin typeface="Times New Roman" pitchFamily="18" charset="0"/>
                <a:cs typeface="Times New Roman" pitchFamily="18" charset="0"/>
              </a:rPr>
              <a:t>dollar</a:t>
            </a:r>
            <a:endParaRPr lang="ru-RU" sz="4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354137"/>
          </a:xfrm>
        </p:spPr>
        <p:txBody>
          <a:bodyPr rtlCol="0">
            <a:normAutofit/>
          </a:bodyPr>
          <a:lstStyle/>
          <a:p>
            <a:pPr eaLnBrk="1" fontAlgn="auto" hangingPunct="1">
              <a:spcAft>
                <a:spcPts val="0"/>
              </a:spcAft>
              <a:defRPr/>
            </a:pPr>
            <a:r>
              <a:rPr lang="en-US" sz="3600" b="1" dirty="0" smtClean="0">
                <a:solidFill>
                  <a:schemeClr val="tx2">
                    <a:lumMod val="60000"/>
                    <a:lumOff val="40000"/>
                  </a:schemeClr>
                </a:solidFill>
              </a:rPr>
              <a:t>Write down the following words and word-combinations into your copy-books:</a:t>
            </a:r>
            <a:endParaRPr lang="ru-RU" sz="3600" b="1" dirty="0">
              <a:solidFill>
                <a:schemeClr val="tx2">
                  <a:lumMod val="60000"/>
                  <a:lumOff val="40000"/>
                </a:schemeClr>
              </a:solidFill>
            </a:endParaRPr>
          </a:p>
        </p:txBody>
      </p:sp>
      <p:sp>
        <p:nvSpPr>
          <p:cNvPr id="3" name="Объект 2"/>
          <p:cNvSpPr>
            <a:spLocks noGrp="1"/>
          </p:cNvSpPr>
          <p:nvPr>
            <p:ph idx="1"/>
          </p:nvPr>
        </p:nvSpPr>
        <p:spPr>
          <a:extLst/>
        </p:spPr>
        <p:txBody>
          <a:bodyPr numCol="2" rtlCol="0">
            <a:normAutofit fontScale="92500" lnSpcReduction="20000"/>
          </a:bodyPr>
          <a:lstStyle/>
          <a:p>
            <a:pPr eaLnBrk="1" fontAlgn="auto" hangingPunct="1">
              <a:spcAft>
                <a:spcPts val="0"/>
              </a:spcAft>
              <a:buFont typeface="Arial" pitchFamily="34" charset="0"/>
              <a:buChar char="•"/>
              <a:defRPr/>
            </a:pPr>
            <a:r>
              <a:rPr lang="en-US" b="1" dirty="0"/>
              <a:t>equal </a:t>
            </a:r>
            <a:endParaRPr lang="ru-RU" b="1" dirty="0"/>
          </a:p>
          <a:p>
            <a:pPr eaLnBrk="1" fontAlgn="auto" hangingPunct="1">
              <a:spcAft>
                <a:spcPts val="0"/>
              </a:spcAft>
              <a:buFont typeface="Arial" pitchFamily="34" charset="0"/>
              <a:buChar char="•"/>
              <a:defRPr/>
            </a:pPr>
            <a:r>
              <a:rPr lang="en-US" b="1" dirty="0"/>
              <a:t>legal tender </a:t>
            </a:r>
            <a:endParaRPr lang="ru-RU" b="1" dirty="0"/>
          </a:p>
          <a:p>
            <a:pPr eaLnBrk="1" fontAlgn="auto" hangingPunct="1">
              <a:spcAft>
                <a:spcPts val="0"/>
              </a:spcAft>
              <a:buFont typeface="Arial" pitchFamily="34" charset="0"/>
              <a:buChar char="•"/>
              <a:defRPr/>
            </a:pPr>
            <a:r>
              <a:rPr lang="kk-KZ" b="1" dirty="0"/>
              <a:t>to accept </a:t>
            </a:r>
            <a:endParaRPr lang="ru-RU" b="1" dirty="0"/>
          </a:p>
          <a:p>
            <a:pPr eaLnBrk="1" fontAlgn="auto" hangingPunct="1">
              <a:spcAft>
                <a:spcPts val="0"/>
              </a:spcAft>
              <a:buFont typeface="Arial" pitchFamily="34" charset="0"/>
              <a:buChar char="•"/>
              <a:defRPr/>
            </a:pPr>
            <a:r>
              <a:rPr lang="kk-KZ" b="1" dirty="0"/>
              <a:t>rate </a:t>
            </a:r>
            <a:endParaRPr lang="ru-RU" b="1" dirty="0"/>
          </a:p>
          <a:p>
            <a:pPr eaLnBrk="1" fontAlgn="auto" hangingPunct="1">
              <a:spcAft>
                <a:spcPts val="0"/>
              </a:spcAft>
              <a:buFont typeface="Arial" pitchFamily="34" charset="0"/>
              <a:buChar char="•"/>
              <a:defRPr/>
            </a:pPr>
            <a:r>
              <a:rPr lang="kk-KZ" b="1" dirty="0"/>
              <a:t>to establish </a:t>
            </a:r>
            <a:endParaRPr lang="ru-RU" b="1" dirty="0"/>
          </a:p>
          <a:p>
            <a:pPr eaLnBrk="1" fontAlgn="auto" hangingPunct="1">
              <a:spcAft>
                <a:spcPts val="0"/>
              </a:spcAft>
              <a:buFont typeface="Arial" pitchFamily="34" charset="0"/>
              <a:buChar char="•"/>
              <a:defRPr/>
            </a:pPr>
            <a:r>
              <a:rPr lang="kk-KZ" b="1" dirty="0"/>
              <a:t>perpetually </a:t>
            </a:r>
            <a:endParaRPr lang="ru-RU" b="1" dirty="0"/>
          </a:p>
          <a:p>
            <a:pPr eaLnBrk="1" fontAlgn="auto" hangingPunct="1">
              <a:spcAft>
                <a:spcPts val="0"/>
              </a:spcAft>
              <a:buFont typeface="Arial" pitchFamily="34" charset="0"/>
              <a:buChar char="•"/>
              <a:defRPr/>
            </a:pPr>
            <a:r>
              <a:rPr lang="kk-KZ" b="1" dirty="0"/>
              <a:t>to overvalue </a:t>
            </a:r>
            <a:endParaRPr lang="ru-RU" b="1" dirty="0"/>
          </a:p>
          <a:p>
            <a:pPr eaLnBrk="1" fontAlgn="auto" hangingPunct="1">
              <a:spcAft>
                <a:spcPts val="0"/>
              </a:spcAft>
              <a:buFont typeface="Arial" pitchFamily="34" charset="0"/>
              <a:buChar char="•"/>
              <a:defRPr/>
            </a:pPr>
            <a:r>
              <a:rPr lang="kk-KZ" b="1" dirty="0"/>
              <a:t>to undervalue </a:t>
            </a:r>
            <a:endParaRPr lang="en-US" b="1" dirty="0" smtClean="0"/>
          </a:p>
          <a:p>
            <a:pPr marL="0" indent="0" eaLnBrk="1" fontAlgn="auto" hangingPunct="1">
              <a:spcAft>
                <a:spcPts val="0"/>
              </a:spcAft>
              <a:buFont typeface="Arial" pitchFamily="34" charset="0"/>
              <a:buNone/>
              <a:defRPr/>
            </a:pPr>
            <a:endParaRPr lang="ru-RU" b="1" dirty="0"/>
          </a:p>
          <a:p>
            <a:pPr eaLnBrk="1" fontAlgn="auto" hangingPunct="1">
              <a:spcAft>
                <a:spcPts val="0"/>
              </a:spcAft>
              <a:buFont typeface="Arial" pitchFamily="34" charset="0"/>
              <a:buChar char="•"/>
              <a:defRPr/>
            </a:pPr>
            <a:r>
              <a:rPr lang="kk-KZ" b="1" dirty="0"/>
              <a:t>to disappear </a:t>
            </a:r>
            <a:endParaRPr lang="ru-RU" b="1" dirty="0"/>
          </a:p>
          <a:p>
            <a:pPr eaLnBrk="1" fontAlgn="auto" hangingPunct="1">
              <a:spcAft>
                <a:spcPts val="0"/>
              </a:spcAft>
              <a:buFont typeface="Arial" pitchFamily="34" charset="0"/>
              <a:buChar char="•"/>
              <a:defRPr/>
            </a:pPr>
            <a:r>
              <a:rPr lang="kk-KZ" b="1" dirty="0"/>
              <a:t>circulation </a:t>
            </a:r>
            <a:endParaRPr lang="ru-RU" b="1" dirty="0"/>
          </a:p>
          <a:p>
            <a:pPr eaLnBrk="1" fontAlgn="auto" hangingPunct="1">
              <a:spcAft>
                <a:spcPts val="0"/>
              </a:spcAft>
              <a:buFont typeface="Arial" pitchFamily="34" charset="0"/>
              <a:buChar char="•"/>
              <a:defRPr/>
            </a:pPr>
            <a:r>
              <a:rPr lang="en-US" b="1" dirty="0"/>
              <a:t>competition </a:t>
            </a:r>
            <a:endParaRPr lang="ru-RU" b="1" dirty="0"/>
          </a:p>
          <a:p>
            <a:pPr eaLnBrk="1" fontAlgn="auto" hangingPunct="1">
              <a:spcAft>
                <a:spcPts val="0"/>
              </a:spcAft>
              <a:buFont typeface="Arial" pitchFamily="34" charset="0"/>
              <a:buChar char="•"/>
              <a:defRPr/>
            </a:pPr>
            <a:r>
              <a:rPr lang="en-US" b="1" dirty="0"/>
              <a:t>mint ratio </a:t>
            </a:r>
            <a:endParaRPr lang="ru-RU" b="1" dirty="0"/>
          </a:p>
          <a:p>
            <a:pPr eaLnBrk="1" fontAlgn="auto" hangingPunct="1">
              <a:spcAft>
                <a:spcPts val="0"/>
              </a:spcAft>
              <a:buFont typeface="Arial" pitchFamily="34" charset="0"/>
              <a:buChar char="•"/>
              <a:defRPr/>
            </a:pPr>
            <a:r>
              <a:rPr lang="en-US" b="1" dirty="0"/>
              <a:t>outflow </a:t>
            </a:r>
            <a:endParaRPr lang="ru-RU" b="1" dirty="0"/>
          </a:p>
          <a:p>
            <a:pPr eaLnBrk="1" fontAlgn="auto" hangingPunct="1">
              <a:spcAft>
                <a:spcPts val="0"/>
              </a:spcAft>
              <a:buFont typeface="Arial" pitchFamily="34" charset="0"/>
              <a:buChar char="•"/>
              <a:defRPr/>
            </a:pPr>
            <a:r>
              <a:rPr lang="kk-KZ" b="1" dirty="0"/>
              <a:t>commodity </a:t>
            </a:r>
            <a:endParaRPr lang="ru-RU" b="1" dirty="0"/>
          </a:p>
          <a:p>
            <a:pPr eaLnBrk="1" fontAlgn="auto" hangingPunct="1">
              <a:spcAft>
                <a:spcPts val="0"/>
              </a:spcAft>
              <a:buFont typeface="Arial" pitchFamily="34" charset="0"/>
              <a:buChar char="•"/>
              <a:defRPr/>
            </a:pPr>
            <a:r>
              <a:rPr lang="kk-KZ" b="1" dirty="0"/>
              <a:t>supply </a:t>
            </a:r>
            <a:endParaRPr lang="ru-RU" b="1" dirty="0"/>
          </a:p>
          <a:p>
            <a:pPr eaLnBrk="1" fontAlgn="auto" hangingPunct="1">
              <a:spcAft>
                <a:spcPts val="0"/>
              </a:spcAft>
              <a:buFont typeface="Arial" pitchFamily="34" charset="0"/>
              <a:buChar char="•"/>
              <a:defRPr/>
            </a:pPr>
            <a:r>
              <a:rPr lang="en-US" b="1" dirty="0"/>
              <a:t>demand </a:t>
            </a:r>
            <a:endParaRPr lang="ru-RU" b="1" dirty="0"/>
          </a:p>
          <a:p>
            <a:pPr marL="0" indent="0" eaLnBrk="1" fontAlgn="auto" hangingPunct="1">
              <a:spcAft>
                <a:spcPts val="0"/>
              </a:spcAft>
              <a:buFont typeface="Arial" pitchFamily="34" charset="0"/>
              <a:buNone/>
              <a:defRPr/>
            </a:pPr>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708</TotalTime>
  <Words>804</Words>
  <Application>Microsoft Office PowerPoint</Application>
  <PresentationFormat>Экран (4:3)</PresentationFormat>
  <Paragraphs>234</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Тема Office</vt:lpstr>
      <vt:lpstr>Слайд 1</vt:lpstr>
      <vt:lpstr>Phonetic drills</vt:lpstr>
      <vt:lpstr>Combine the following words:</vt:lpstr>
      <vt:lpstr>Слайд 4</vt:lpstr>
      <vt:lpstr>Слайд 5</vt:lpstr>
      <vt:lpstr>Слайд 6</vt:lpstr>
      <vt:lpstr>Match each country with its currency and symbol:</vt:lpstr>
      <vt:lpstr>Слайд 8</vt:lpstr>
      <vt:lpstr>Write down the following words and word-combinations into your copy-books:</vt:lpstr>
      <vt:lpstr>Слайд 10</vt:lpstr>
      <vt:lpstr>Read the text “The national currency of Kazakhstan is tenge”</vt:lpstr>
      <vt:lpstr>Слайд 12</vt:lpstr>
      <vt:lpstr>What tense do the highlighted verbs belong to?</vt:lpstr>
      <vt:lpstr> The Past Indefinite Tense: affirmative sentences </vt:lpstr>
      <vt:lpstr>Do the following exercise:</vt:lpstr>
      <vt:lpstr>Do the following exercise:</vt:lpstr>
      <vt:lpstr>Слайд 17</vt:lpstr>
      <vt:lpstr>The formation of the negative and interrogative forms in the Past Indefinite Tense (regular verbs)</vt:lpstr>
      <vt:lpstr>The formation of the negative and interrogative forms in the Past Indefinite Tense (irregular verbs)</vt:lpstr>
      <vt:lpstr>Guess the proverbs:</vt:lpstr>
      <vt:lpstr>Guess the proverbs:</vt:lpstr>
      <vt:lpstr>Find the right equivalent:</vt:lpstr>
      <vt:lpstr>Слайд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25th of September</dc:title>
  <dc:creator>User</dc:creator>
  <cp:lastModifiedBy>Айгерим Советхановна</cp:lastModifiedBy>
  <cp:revision>52</cp:revision>
  <dcterms:created xsi:type="dcterms:W3CDTF">2013-09-19T02:15:12Z</dcterms:created>
  <dcterms:modified xsi:type="dcterms:W3CDTF">2020-03-23T05:54:54Z</dcterms:modified>
</cp:coreProperties>
</file>